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509" r:id="rId2"/>
    <p:sldId id="508" r:id="rId3"/>
    <p:sldId id="505" r:id="rId4"/>
    <p:sldId id="506" r:id="rId5"/>
    <p:sldId id="503" r:id="rId6"/>
    <p:sldId id="536" r:id="rId7"/>
    <p:sldId id="514" r:id="rId8"/>
    <p:sldId id="535" r:id="rId9"/>
    <p:sldId id="511" r:id="rId10"/>
    <p:sldId id="532" r:id="rId11"/>
    <p:sldId id="530" r:id="rId12"/>
    <p:sldId id="512" r:id="rId13"/>
    <p:sldId id="520" r:id="rId14"/>
    <p:sldId id="533" r:id="rId15"/>
    <p:sldId id="526" r:id="rId16"/>
    <p:sldId id="510" r:id="rId17"/>
    <p:sldId id="517" r:id="rId18"/>
    <p:sldId id="538" r:id="rId19"/>
    <p:sldId id="537" r:id="rId20"/>
    <p:sldId id="534" r:id="rId21"/>
    <p:sldId id="524" r:id="rId22"/>
    <p:sldId id="516" r:id="rId23"/>
    <p:sldId id="50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autoAdjust="0"/>
    <p:restoredTop sz="89977" autoAdjust="0"/>
  </p:normalViewPr>
  <p:slideViewPr>
    <p:cSldViewPr>
      <p:cViewPr varScale="1">
        <p:scale>
          <a:sx n="74" d="100"/>
          <a:sy n="74" d="100"/>
        </p:scale>
        <p:origin x="78" y="150"/>
      </p:cViewPr>
      <p:guideLst>
        <p:guide orient="horz" pos="2160"/>
        <p:guide pos="2880"/>
      </p:guideLst>
    </p:cSldViewPr>
  </p:slideViewPr>
  <p:outlineViewPr>
    <p:cViewPr>
      <p:scale>
        <a:sx n="33" d="100"/>
        <a:sy n="33" d="100"/>
      </p:scale>
      <p:origin x="53" y="0"/>
    </p:cViewPr>
  </p:outlineViewPr>
  <p:notesTextViewPr>
    <p:cViewPr>
      <p:scale>
        <a:sx n="3" d="2"/>
        <a:sy n="3" d="2"/>
      </p:scale>
      <p:origin x="0" y="0"/>
    </p:cViewPr>
  </p:notesTextViewPr>
  <p:notesViewPr>
    <p:cSldViewPr>
      <p:cViewPr varScale="1">
        <p:scale>
          <a:sx n="52" d="100"/>
          <a:sy n="52" d="100"/>
        </p:scale>
        <p:origin x="-19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7E7474-EEC9-4C68-87C1-884B71A69BEB}" type="datetimeFigureOut">
              <a:rPr lang="en-US" smtClean="0"/>
              <a:t>5/28/2018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D551CC-4027-455A-BE8E-C0577D4D908D}" type="slidenum">
              <a:rPr lang="en-US" smtClean="0"/>
              <a:t>‹#›</a:t>
            </a:fld>
            <a:endParaRPr lang="en-US"/>
          </a:p>
        </p:txBody>
      </p:sp>
    </p:spTree>
    <p:extLst>
      <p:ext uri="{BB962C8B-B14F-4D97-AF65-F5344CB8AC3E}">
        <p14:creationId xmlns:p14="http://schemas.microsoft.com/office/powerpoint/2010/main" val="188378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1D6CA-B409-497A-A3C8-1D66A46CF3DC}" type="datetimeFigureOut">
              <a:rPr lang="en-US" smtClean="0"/>
              <a:t>5/28/2018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3D779-E82F-4054-81A8-052CD8670119}" type="slidenum">
              <a:rPr lang="en-US" smtClean="0"/>
              <a:t>‹#›</a:t>
            </a:fld>
            <a:endParaRPr lang="en-US"/>
          </a:p>
        </p:txBody>
      </p:sp>
    </p:spTree>
    <p:extLst>
      <p:ext uri="{BB962C8B-B14F-4D97-AF65-F5344CB8AC3E}">
        <p14:creationId xmlns:p14="http://schemas.microsoft.com/office/powerpoint/2010/main" val="167732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a:t>
            </a:fld>
            <a:endParaRPr lang="en-US"/>
          </a:p>
        </p:txBody>
      </p:sp>
    </p:spTree>
    <p:extLst>
      <p:ext uri="{BB962C8B-B14F-4D97-AF65-F5344CB8AC3E}">
        <p14:creationId xmlns:p14="http://schemas.microsoft.com/office/powerpoint/2010/main" val="39884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81801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19</a:t>
            </a:fld>
            <a:endParaRPr lang="en-US"/>
          </a:p>
        </p:txBody>
      </p:sp>
    </p:spTree>
    <p:extLst>
      <p:ext uri="{BB962C8B-B14F-4D97-AF65-F5344CB8AC3E}">
        <p14:creationId xmlns:p14="http://schemas.microsoft.com/office/powerpoint/2010/main" val="220724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22</a:t>
            </a:fld>
            <a:endParaRPr lang="en-US"/>
          </a:p>
        </p:txBody>
      </p:sp>
    </p:spTree>
    <p:extLst>
      <p:ext uri="{BB962C8B-B14F-4D97-AF65-F5344CB8AC3E}">
        <p14:creationId xmlns:p14="http://schemas.microsoft.com/office/powerpoint/2010/main" val="293111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6</a:t>
            </a:fld>
            <a:endParaRPr lang="en-US"/>
          </a:p>
        </p:txBody>
      </p:sp>
    </p:spTree>
    <p:extLst>
      <p:ext uri="{BB962C8B-B14F-4D97-AF65-F5344CB8AC3E}">
        <p14:creationId xmlns:p14="http://schemas.microsoft.com/office/powerpoint/2010/main" val="3665722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7</a:t>
            </a:fld>
            <a:endParaRPr lang="en-US"/>
          </a:p>
        </p:txBody>
      </p:sp>
    </p:spTree>
    <p:extLst>
      <p:ext uri="{BB962C8B-B14F-4D97-AF65-F5344CB8AC3E}">
        <p14:creationId xmlns:p14="http://schemas.microsoft.com/office/powerpoint/2010/main" val="343714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D3D779-E82F-4054-81A8-052CD8670119}" type="slidenum">
              <a:rPr lang="en-US" smtClean="0"/>
              <a:t>10</a:t>
            </a:fld>
            <a:endParaRPr lang="en-US"/>
          </a:p>
        </p:txBody>
      </p:sp>
    </p:spTree>
    <p:extLst>
      <p:ext uri="{BB962C8B-B14F-4D97-AF65-F5344CB8AC3E}">
        <p14:creationId xmlns:p14="http://schemas.microsoft.com/office/powerpoint/2010/main" val="344853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13</a:t>
            </a:fld>
            <a:endParaRPr lang="en-US"/>
          </a:p>
        </p:txBody>
      </p:sp>
    </p:spTree>
    <p:extLst>
      <p:ext uri="{BB962C8B-B14F-4D97-AF65-F5344CB8AC3E}">
        <p14:creationId xmlns:p14="http://schemas.microsoft.com/office/powerpoint/2010/main" val="130625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15</a:t>
            </a:fld>
            <a:endParaRPr lang="en-US"/>
          </a:p>
        </p:txBody>
      </p:sp>
    </p:spTree>
    <p:extLst>
      <p:ext uri="{BB962C8B-B14F-4D97-AF65-F5344CB8AC3E}">
        <p14:creationId xmlns:p14="http://schemas.microsoft.com/office/powerpoint/2010/main" val="1039872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17</a:t>
            </a:fld>
            <a:endParaRPr lang="en-US"/>
          </a:p>
        </p:txBody>
      </p:sp>
    </p:spTree>
    <p:extLst>
      <p:ext uri="{BB962C8B-B14F-4D97-AF65-F5344CB8AC3E}">
        <p14:creationId xmlns:p14="http://schemas.microsoft.com/office/powerpoint/2010/main" val="2884709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8"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050"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457200" y="428498"/>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3074"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0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Box 3"/>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5" name="TextBox 4"/>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6" name="Picture 5"/>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4794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7" name="Picture 6"/>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59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TextBox 2"/>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4" name="TextBox 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5" name="Picture 4"/>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1332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our Content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5" name="Content Placeholder 4"/>
          <p:cNvSpPr>
            <a:spLocks noGrp="1"/>
          </p:cNvSpPr>
          <p:nvPr>
            <p:ph sz="quarter" idx="11"/>
          </p:nvPr>
        </p:nvSpPr>
        <p:spPr>
          <a:xfrm>
            <a:off x="457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7" name="Content Placeholder 6"/>
          <p:cNvSpPr>
            <a:spLocks noGrp="1"/>
          </p:cNvSpPr>
          <p:nvPr>
            <p:ph sz="quarter" idx="12"/>
          </p:nvPr>
        </p:nvSpPr>
        <p:spPr>
          <a:xfrm>
            <a:off x="4648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13"/>
          </p:nvPr>
        </p:nvSpPr>
        <p:spPr>
          <a:xfrm>
            <a:off x="457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1" name="Content Placeholder 10"/>
          <p:cNvSpPr>
            <a:spLocks noGrp="1"/>
          </p:cNvSpPr>
          <p:nvPr>
            <p:ph sz="quarter" idx="14"/>
          </p:nvPr>
        </p:nvSpPr>
        <p:spPr>
          <a:xfrm>
            <a:off x="4648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2" name="Text Placeholder 6"/>
          <p:cNvSpPr>
            <a:spLocks noGrp="1"/>
          </p:cNvSpPr>
          <p:nvPr>
            <p:ph type="body" sz="quarter" idx="15"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10" name="TextBox 9"/>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3" name="TextBox 12"/>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4" name="Picture 13"/>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58944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Gray Bar">
    <p:spTree>
      <p:nvGrpSpPr>
        <p:cNvPr id="1" name=""/>
        <p:cNvGrpSpPr/>
        <p:nvPr/>
      </p:nvGrpSpPr>
      <p:grpSpPr>
        <a:xfrm>
          <a:off x="0" y="0"/>
          <a:ext cx="0" cy="0"/>
          <a:chOff x="0" y="0"/>
          <a:chExt cx="0" cy="0"/>
        </a:xfrm>
      </p:grpSpPr>
      <p:sp>
        <p:nvSpPr>
          <p:cNvPr id="3" name="Rectangle 2"/>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8332"/>
            <a:ext cx="8686800" cy="1143000"/>
          </a:xfrm>
        </p:spPr>
        <p:txBody>
          <a:bodyPr/>
          <a:lstStyle>
            <a:lvl1pPr>
              <a:defRPr/>
            </a:lvl1pPr>
          </a:lstStyle>
          <a:p>
            <a:r>
              <a:rPr lang="en-US" dirty="0"/>
              <a:t>Click to Add a Title</a:t>
            </a:r>
          </a:p>
        </p:txBody>
      </p:sp>
      <p:sp>
        <p:nvSpPr>
          <p:cNvPr id="5" name="Content Placeholder 8"/>
          <p:cNvSpPr>
            <a:spLocks noGrp="1"/>
          </p:cNvSpPr>
          <p:nvPr>
            <p:ph sz="quarter" idx="10"/>
          </p:nvPr>
        </p:nvSpPr>
        <p:spPr>
          <a:xfrm>
            <a:off x="457200" y="1414462"/>
            <a:ext cx="8229600"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1"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Footer Placeholder 6"/>
          <p:cNvSpPr>
            <a:spLocks noGrp="1"/>
          </p:cNvSpPr>
          <p:nvPr>
            <p:ph type="ftr" sz="quarter" idx="12"/>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420145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8818979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Rectangle 6"/>
          <p:cNvSpPr/>
          <p:nvPr/>
        </p:nvSpPr>
        <p:spPr>
          <a:xfrm>
            <a:off x="0" y="3959188"/>
            <a:ext cx="9144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8" name="Content Placeholder 7"/>
          <p:cNvSpPr>
            <a:spLocks noGrp="1"/>
          </p:cNvSpPr>
          <p:nvPr>
            <p:ph sz="quarter" idx="13"/>
          </p:nvPr>
        </p:nvSpPr>
        <p:spPr>
          <a:xfrm>
            <a:off x="457200" y="1414462"/>
            <a:ext cx="8220974" cy="4852988"/>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747825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wo Content Gray Bar_1">
    <p:spTree>
      <p:nvGrpSpPr>
        <p:cNvPr id="1" name=""/>
        <p:cNvGrpSpPr/>
        <p:nvPr/>
      </p:nvGrpSpPr>
      <p:grpSpPr>
        <a:xfrm>
          <a:off x="0" y="0"/>
          <a:ext cx="0" cy="0"/>
          <a:chOff x="0" y="0"/>
          <a:chExt cx="0" cy="0"/>
        </a:xfrm>
      </p:grpSpPr>
      <p:sp>
        <p:nvSpPr>
          <p:cNvPr id="3" name="Rectangle 2"/>
          <p:cNvSpPr/>
          <p:nvPr/>
        </p:nvSpPr>
        <p:spPr>
          <a:xfrm>
            <a:off x="2398142" y="0"/>
            <a:ext cx="6745857"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2648204" y="57150"/>
            <a:ext cx="649579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241540" y="370936"/>
            <a:ext cx="1940943" cy="5877463"/>
          </a:xfrm>
        </p:spPr>
        <p:txBody>
          <a:bodyPr/>
          <a:lstStyle>
            <a:lvl1pPr marL="0" indent="0">
              <a:buFontTx/>
              <a:buNone/>
              <a:defRPr sz="2000"/>
            </a:lvl1pPr>
            <a:lvl2pPr>
              <a:buFontTx/>
              <a:buNone/>
              <a:defRPr/>
            </a:lvl2pPr>
            <a:lvl3pPr>
              <a:buFontTx/>
              <a:buNone/>
              <a:defRPr/>
            </a:lvl3pPr>
          </a:lstStyle>
          <a:p>
            <a:pPr lvl="0"/>
            <a:r>
              <a:rPr lang="en-US"/>
              <a:t>Click to edit Master text styles</a:t>
            </a:r>
          </a:p>
        </p:txBody>
      </p:sp>
      <p:sp>
        <p:nvSpPr>
          <p:cNvPr id="6" name="Content Placeholder 7"/>
          <p:cNvSpPr>
            <a:spLocks noGrp="1"/>
          </p:cNvSpPr>
          <p:nvPr>
            <p:ph sz="quarter" idx="11"/>
          </p:nvPr>
        </p:nvSpPr>
        <p:spPr>
          <a:xfrm>
            <a:off x="2639683" y="1414462"/>
            <a:ext cx="6275717"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2648204" y="838200"/>
            <a:ext cx="6495795" cy="457200"/>
          </a:xfrm>
        </p:spPr>
        <p:txBody>
          <a:bodyPr/>
          <a:lstStyle>
            <a:lvl1pPr marL="0" indent="0">
              <a:buNone/>
              <a:defRPr sz="2000" i="1"/>
            </a:lvl1pPr>
          </a:lstStyle>
          <a:p>
            <a:pPr lvl="0"/>
            <a:r>
              <a:rPr lang="en-US" dirty="0"/>
              <a:t>Click to Add a Subtitle</a:t>
            </a:r>
          </a:p>
        </p:txBody>
      </p:sp>
      <p:sp>
        <p:nvSpPr>
          <p:cNvPr id="9" name="Footer Placeholder 8"/>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014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Content Gray Bar_2">
    <p:spTree>
      <p:nvGrpSpPr>
        <p:cNvPr id="1" name=""/>
        <p:cNvGrpSpPr/>
        <p:nvPr/>
      </p:nvGrpSpPr>
      <p:grpSpPr>
        <a:xfrm>
          <a:off x="0" y="0"/>
          <a:ext cx="0" cy="0"/>
          <a:chOff x="0" y="0"/>
          <a:chExt cx="0" cy="0"/>
        </a:xfrm>
      </p:grpSpPr>
      <p:sp>
        <p:nvSpPr>
          <p:cNvPr id="3" name="Rectangle 2"/>
          <p:cNvSpPr/>
          <p:nvPr/>
        </p:nvSpPr>
        <p:spPr>
          <a:xfrm>
            <a:off x="6400800" y="0"/>
            <a:ext cx="27432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5776"/>
            <a:ext cx="5715000"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457200" y="1414463"/>
            <a:ext cx="5715000" cy="4833936"/>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Content Placeholder 7"/>
          <p:cNvSpPr>
            <a:spLocks noGrp="1"/>
          </p:cNvSpPr>
          <p:nvPr>
            <p:ph sz="quarter" idx="11"/>
          </p:nvPr>
        </p:nvSpPr>
        <p:spPr>
          <a:xfrm>
            <a:off x="6553200" y="228600"/>
            <a:ext cx="2438400" cy="6019800"/>
          </a:xfrm>
        </p:spPr>
        <p:txBody>
          <a:bodyPr/>
          <a:lstStyle>
            <a:lvl1pPr marL="0" indent="0">
              <a:buNone/>
              <a:defRPr sz="2000"/>
            </a:lvl1pPr>
            <a:lvl2pPr marL="0" indent="0">
              <a:buNone/>
              <a:defRPr/>
            </a:lvl2pPr>
            <a:lvl3pPr marL="0" indent="0">
              <a:buNone/>
              <a:defRPr/>
            </a:lvl3pPr>
          </a:lstStyle>
          <a:p>
            <a:pPr lvl="0"/>
            <a:r>
              <a:rPr lang="en-US"/>
              <a:t>Click to edit Master text styles</a:t>
            </a:r>
          </a:p>
        </p:txBody>
      </p:sp>
      <p:sp>
        <p:nvSpPr>
          <p:cNvPr id="7" name="Text Placeholder 6"/>
          <p:cNvSpPr>
            <a:spLocks noGrp="1"/>
          </p:cNvSpPr>
          <p:nvPr>
            <p:ph type="body" sz="quarter" idx="12" hasCustomPrompt="1"/>
          </p:nvPr>
        </p:nvSpPr>
        <p:spPr>
          <a:xfrm>
            <a:off x="457200" y="838200"/>
            <a:ext cx="5719313"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3121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Left Gray Bar">
    <p:spTree>
      <p:nvGrpSpPr>
        <p:cNvPr id="1" name=""/>
        <p:cNvGrpSpPr/>
        <p:nvPr/>
      </p:nvGrpSpPr>
      <p:grpSpPr>
        <a:xfrm>
          <a:off x="0" y="0"/>
          <a:ext cx="0" cy="0"/>
          <a:chOff x="0" y="0"/>
          <a:chExt cx="0" cy="0"/>
        </a:xfrm>
      </p:grpSpPr>
      <p:sp>
        <p:nvSpPr>
          <p:cNvPr id="3" name="Rectangle 2"/>
          <p:cNvSpPr/>
          <p:nvPr/>
        </p:nvSpPr>
        <p:spPr>
          <a:xfrm>
            <a:off x="0" y="0"/>
            <a:ext cx="310896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3336925" y="65776"/>
            <a:ext cx="580707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3336925" y="1414462"/>
            <a:ext cx="5577840" cy="4833937"/>
          </a:xfrm>
        </p:spPr>
        <p:txBody>
          <a:bodyPr vert="horz" lIns="91440" tIns="45720" rIns="91440" bIns="45720" rtlCol="0">
            <a:noAutofit/>
          </a:bodyPr>
          <a:lstStyle>
            <a:lvl1pPr marL="171450" indent="-171450">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7"/>
          <p:cNvSpPr>
            <a:spLocks noGrp="1"/>
          </p:cNvSpPr>
          <p:nvPr>
            <p:ph sz="quarter" idx="11"/>
          </p:nvPr>
        </p:nvSpPr>
        <p:spPr>
          <a:xfrm>
            <a:off x="205740" y="228600"/>
            <a:ext cx="2697480" cy="6019800"/>
          </a:xfrm>
        </p:spPr>
        <p:txBody>
          <a:bodyPr/>
          <a:lstStyle>
            <a:lvl1pPr marL="171450" indent="-171450">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3336925" y="838200"/>
            <a:ext cx="5807075"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8786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891304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Title 1"/>
          <p:cNvSpPr txBox="1">
            <a:spLocks/>
          </p:cNvSpPr>
          <p:nvPr/>
        </p:nvSpPr>
        <p:spPr>
          <a:xfrm>
            <a:off x="1020726" y="2558734"/>
            <a:ext cx="7129130"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pic>
        <p:nvPicPr>
          <p:cNvPr id="5122"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28612"/>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58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nd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51" y="2843832"/>
            <a:ext cx="3657298" cy="1170335"/>
          </a:xfrm>
          <a:prstGeom prst="rect">
            <a:avLst/>
          </a:prstGeom>
        </p:spPr>
      </p:pic>
    </p:spTree>
    <p:extLst>
      <p:ext uri="{BB962C8B-B14F-4D97-AF65-F5344CB8AC3E}">
        <p14:creationId xmlns:p14="http://schemas.microsoft.com/office/powerpoint/2010/main" val="285085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8183252" cy="421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9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NOT Print Vers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9"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10"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1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3074"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42007" y="383406"/>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263857"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5"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15"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6"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4098"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599"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533400"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0"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64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08674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796"/>
          <a:stretch/>
        </p:blipFill>
        <p:spPr>
          <a:xfrm>
            <a:off x="0" y="1295400"/>
            <a:ext cx="9144000" cy="1143000"/>
          </a:xfrm>
          <a:prstGeom prst="rect">
            <a:avLst/>
          </a:prstGeom>
          <a:noFill/>
          <a:ln>
            <a:noFill/>
          </a:ln>
        </p:spPr>
      </p:pic>
      <p:sp>
        <p:nvSpPr>
          <p:cNvPr id="2" name="Title 1"/>
          <p:cNvSpPr>
            <a:spLocks noGrp="1"/>
          </p:cNvSpPr>
          <p:nvPr>
            <p:ph type="title"/>
          </p:nvPr>
        </p:nvSpPr>
        <p:spPr>
          <a:xfrm>
            <a:off x="457200" y="1295400"/>
            <a:ext cx="86868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143000" y="2688609"/>
            <a:ext cx="7543800" cy="3559791"/>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pic>
        <p:nvPicPr>
          <p:cNvPr id="10" name="Picture 9"/>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4" name="TextBox 1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3" name="Footer Placeholder 5"/>
          <p:cNvSpPr>
            <a:spLocks noGrp="1"/>
          </p:cNvSpPr>
          <p:nvPr>
            <p:ph type="ftr" sz="quarter" idx="11"/>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116709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010332"/>
            <a:ext cx="9144000" cy="2540000"/>
          </a:xfrm>
          <a:prstGeom prst="rect">
            <a:avLst/>
          </a:prstGeom>
        </p:spPr>
      </p:pic>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3" name="Picture 12"/>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7" name="Title 1"/>
          <p:cNvSpPr>
            <a:spLocks noGrp="1"/>
          </p:cNvSpPr>
          <p:nvPr>
            <p:ph type="title" hasCustomPrompt="1"/>
          </p:nvPr>
        </p:nvSpPr>
        <p:spPr>
          <a:xfrm>
            <a:off x="457200" y="2010332"/>
            <a:ext cx="7788349"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457200" y="3430817"/>
            <a:ext cx="7788349"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4"/>
          <p:cNvSpPr>
            <a:spLocks noGrp="1"/>
          </p:cNvSpPr>
          <p:nvPr>
            <p:ph type="ftr" sz="quarter" idx="10"/>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307488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2231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7" name="TextBox 6"/>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805469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2" name="Footer Placeholder 11"/>
          <p:cNvSpPr>
            <a:spLocks noGrp="1"/>
          </p:cNvSpPr>
          <p:nvPr>
            <p:ph type="ftr" sz="quarter" idx="3"/>
          </p:nvPr>
        </p:nvSpPr>
        <p:spPr>
          <a:xfrm>
            <a:off x="3079630" y="6449043"/>
            <a:ext cx="2984740"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endParaRPr lang="en-US"/>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2" name="Title Placeholder 1"/>
          <p:cNvSpPr>
            <a:spLocks noGrp="1"/>
          </p:cNvSpPr>
          <p:nvPr>
            <p:ph type="title"/>
          </p:nvPr>
        </p:nvSpPr>
        <p:spPr>
          <a:xfrm>
            <a:off x="457200" y="68574"/>
            <a:ext cx="8686422"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414462"/>
            <a:ext cx="82296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10139" y="2446592"/>
            <a:ext cx="3984426" cy="1275016"/>
          </a:xfrm>
          <a:prstGeom prst="rect">
            <a:avLst/>
          </a:prstGeom>
        </p:spPr>
      </p:pic>
      <p:pic>
        <p:nvPicPr>
          <p:cNvPr id="14" name="Picture 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Tree>
    <p:extLst>
      <p:ext uri="{BB962C8B-B14F-4D97-AF65-F5344CB8AC3E}">
        <p14:creationId xmlns:p14="http://schemas.microsoft.com/office/powerpoint/2010/main" val="1297757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v.youku.com/v_show/id_XMzYzMTYyNzY4MA==.html?spm=a2h0k.11417342.searchresults.dtitle"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52691" y="0"/>
            <a:ext cx="9174688"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532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CN" altLang="en-US" sz="5400" b="1" spc="150" dirty="0">
                <a:ln w="11430"/>
                <a:solidFill>
                  <a:schemeClr val="bg2"/>
                </a:solidFill>
                <a:latin typeface="微软雅黑" pitchFamily="34" charset="-122"/>
                <a:ea typeface="微软雅黑" pitchFamily="34" charset="-122"/>
              </a:rPr>
              <a:t>领先创新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CN"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2209800" y="3138691"/>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2018 Synopsys ARC</a:t>
            </a:r>
            <a:r>
              <a:rPr lang="zh-CN" altLang="en-US" sz="2000" b="1" dirty="0">
                <a:solidFill>
                  <a:srgbClr val="FFFF00"/>
                </a:solidFill>
                <a:latin typeface="微软雅黑" pitchFamily="34" charset="-122"/>
                <a:ea typeface="微软雅黑" pitchFamily="34" charset="-122"/>
              </a:rPr>
              <a:t>杯电子设计竞赛</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escription: cid:image004.png@01D0EF0A.9B054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693" y="152400"/>
            <a:ext cx="1677198" cy="82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81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9"/>
          <p:cNvCxnSpPr/>
          <p:nvPr/>
        </p:nvCxnSpPr>
        <p:spPr>
          <a:xfrm>
            <a:off x="2915396" y="2270651"/>
            <a:ext cx="1195899" cy="367942"/>
          </a:xfrm>
          <a:prstGeom prst="line">
            <a:avLst/>
          </a:prstGeom>
          <a:ln w="6350" cmpd="sng">
            <a:solidFill>
              <a:schemeClr val="bg1">
                <a:lumMod val="75000"/>
              </a:schemeClr>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cxnSp>
        <p:nvCxnSpPr>
          <p:cNvPr id="5" name="Straight Connector 17"/>
          <p:cNvCxnSpPr/>
          <p:nvPr/>
        </p:nvCxnSpPr>
        <p:spPr>
          <a:xfrm flipV="1">
            <a:off x="4831291" y="2201543"/>
            <a:ext cx="1178418" cy="437049"/>
          </a:xfrm>
          <a:prstGeom prst="line">
            <a:avLst/>
          </a:prstGeom>
          <a:ln w="6350" cmpd="sng">
            <a:solidFill>
              <a:schemeClr val="bg1">
                <a:lumMod val="75000"/>
              </a:schemeClr>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6" name="Oval 14"/>
          <p:cNvSpPr/>
          <p:nvPr/>
        </p:nvSpPr>
        <p:spPr>
          <a:xfrm>
            <a:off x="6015536" y="1730033"/>
            <a:ext cx="738128" cy="738128"/>
          </a:xfrm>
          <a:prstGeom prst="ellipse">
            <a:avLst/>
          </a:prstGeom>
          <a:solidFill>
            <a:srgbClr val="B71B18"/>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latin typeface="linea-ecommerce-10" charset="0"/>
              </a:rPr>
              <a:t>3</a:t>
            </a:r>
            <a:endParaRPr lang="en-US" sz="3200" dirty="0">
              <a:latin typeface="Roboto Condensed Light" charset="0"/>
            </a:endParaRPr>
          </a:p>
        </p:txBody>
      </p:sp>
      <p:cxnSp>
        <p:nvCxnSpPr>
          <p:cNvPr id="7" name="Straight Connector 35"/>
          <p:cNvCxnSpPr/>
          <p:nvPr/>
        </p:nvCxnSpPr>
        <p:spPr>
          <a:xfrm>
            <a:off x="6392122" y="2468634"/>
            <a:ext cx="1" cy="308362"/>
          </a:xfrm>
          <a:prstGeom prst="line">
            <a:avLst/>
          </a:prstGeom>
          <a:ln w="12700" cmpd="sng">
            <a:solidFill>
              <a:schemeClr val="bg1">
                <a:lumMod val="75000"/>
              </a:schemeClr>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8" name="Oval 6"/>
          <p:cNvSpPr/>
          <p:nvPr/>
        </p:nvSpPr>
        <p:spPr>
          <a:xfrm>
            <a:off x="4105468" y="2418645"/>
            <a:ext cx="738128" cy="738128"/>
          </a:xfrm>
          <a:prstGeom prst="ellipse">
            <a:avLst/>
          </a:prstGeom>
          <a:solidFill>
            <a:schemeClr val="bg2">
              <a:lumMod val="10000"/>
            </a:schemeClr>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latin typeface="linea-ecommerce-10" charset="0"/>
              </a:rPr>
              <a:t>2</a:t>
            </a:r>
            <a:endParaRPr lang="en-US" sz="3200" dirty="0">
              <a:latin typeface="Roboto Condensed Light" charset="0"/>
            </a:endParaRPr>
          </a:p>
        </p:txBody>
      </p:sp>
      <p:cxnSp>
        <p:nvCxnSpPr>
          <p:cNvPr id="9" name="Straight Connector 34"/>
          <p:cNvCxnSpPr/>
          <p:nvPr/>
        </p:nvCxnSpPr>
        <p:spPr>
          <a:xfrm>
            <a:off x="4470076" y="3156773"/>
            <a:ext cx="1" cy="308362"/>
          </a:xfrm>
          <a:prstGeom prst="line">
            <a:avLst/>
          </a:prstGeom>
          <a:ln w="12700" cmpd="sng">
            <a:solidFill>
              <a:schemeClr val="bg1">
                <a:lumMod val="75000"/>
              </a:schemeClr>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0" name="Oval 3"/>
          <p:cNvSpPr/>
          <p:nvPr/>
        </p:nvSpPr>
        <p:spPr>
          <a:xfrm>
            <a:off x="2195400" y="1730033"/>
            <a:ext cx="738128" cy="738128"/>
          </a:xfrm>
          <a:prstGeom prst="ellipse">
            <a:avLst/>
          </a:prstGeom>
          <a:solidFill>
            <a:srgbClr val="B71B18"/>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latin typeface="linea-ecommerce-10" charset="0"/>
              </a:rPr>
              <a:t>1</a:t>
            </a:r>
            <a:endParaRPr lang="en-US" sz="3200" dirty="0">
              <a:latin typeface="Roboto Condensed Light" charset="0"/>
            </a:endParaRPr>
          </a:p>
        </p:txBody>
      </p:sp>
      <p:cxnSp>
        <p:nvCxnSpPr>
          <p:cNvPr id="11" name="Straight Connector 31"/>
          <p:cNvCxnSpPr>
            <a:stCxn id="10" idx="4"/>
          </p:cNvCxnSpPr>
          <p:nvPr/>
        </p:nvCxnSpPr>
        <p:spPr>
          <a:xfrm>
            <a:off x="2564464" y="2468161"/>
            <a:ext cx="1" cy="308362"/>
          </a:xfrm>
          <a:prstGeom prst="line">
            <a:avLst/>
          </a:prstGeom>
          <a:ln w="12700" cmpd="sng">
            <a:solidFill>
              <a:schemeClr val="bg1">
                <a:lumMod val="75000"/>
              </a:schemeClr>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1295400" y="4343400"/>
            <a:ext cx="1800000" cy="1785104"/>
          </a:xfrm>
          <a:prstGeom prst="rect">
            <a:avLst/>
          </a:prstGeom>
          <a:noFill/>
        </p:spPr>
        <p:txBody>
          <a:bodyPr wrap="square" rtlCol="0">
            <a:spAutoFit/>
          </a:bodyPr>
          <a:lstStyle/>
          <a:p>
            <a:pPr algn="just">
              <a:lnSpc>
                <a:spcPct val="150000"/>
              </a:lnSpc>
              <a:spcBef>
                <a:spcPts val="600"/>
              </a:spcBef>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系统需要接入多个传感器和执行器，如何高效协调地读取数据和控制设备是一个需要解决的难点。</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a:p>
            <a:pPr algn="just">
              <a:lnSpc>
                <a:spcPct val="150000"/>
              </a:lnSpc>
              <a:spcBef>
                <a:spcPts val="600"/>
              </a:spcBef>
            </a:pPr>
            <a:r>
              <a:rPr lang="zh-CN" altLang="en-US" sz="1000" b="1"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解决</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：综合使用定时器中断、外部中断、轮询三种方式采集传感器数据和控制设备。</a:t>
            </a:r>
            <a:endParaRPr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sp>
        <p:nvSpPr>
          <p:cNvPr id="13" name="Rectangle 24"/>
          <p:cNvSpPr>
            <a:spLocks noChangeArrowheads="1"/>
          </p:cNvSpPr>
          <p:nvPr/>
        </p:nvSpPr>
        <p:spPr bwMode="auto">
          <a:xfrm>
            <a:off x="1219389" y="4062181"/>
            <a:ext cx="1952023"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多传感器和执行器接口设计</a:t>
            </a:r>
            <a:endParaRPr lang="zh-CN" altLang="en-US" sz="1200" b="1" dirty="0">
              <a:solidFill>
                <a:schemeClr val="tx1">
                  <a:lumMod val="95000"/>
                  <a:lumOff val="5000"/>
                </a:schemeClr>
              </a:solidFill>
            </a:endParaRPr>
          </a:p>
        </p:txBody>
      </p:sp>
      <p:sp>
        <p:nvSpPr>
          <p:cNvPr id="14" name="文本框 13"/>
          <p:cNvSpPr txBox="1"/>
          <p:nvPr/>
        </p:nvSpPr>
        <p:spPr>
          <a:xfrm>
            <a:off x="3446356" y="4343400"/>
            <a:ext cx="1876010" cy="1785104"/>
          </a:xfrm>
          <a:prstGeom prst="rect">
            <a:avLst/>
          </a:prstGeom>
          <a:noFill/>
        </p:spPr>
        <p:txBody>
          <a:bodyPr wrap="square" rtlCol="0">
            <a:spAutoFit/>
          </a:bodyPr>
          <a:lstStyle/>
          <a:p>
            <a:pPr algn="just">
              <a:lnSpc>
                <a:spcPct val="150000"/>
              </a:lnSpc>
              <a:spcBef>
                <a:spcPts val="600"/>
              </a:spcBef>
            </a:pP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如何确保各子设备与云端独立通信而不互相影响；云端如何区分子设备。</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a:p>
            <a:pPr algn="just">
              <a:lnSpc>
                <a:spcPct val="150000"/>
              </a:lnSpc>
              <a:spcBef>
                <a:spcPts val="600"/>
              </a:spcBef>
            </a:pPr>
            <a:r>
              <a:rPr lang="zh-CN" altLang="en-US" sz="1000" b="1"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解决</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：采用星型网络结构，可以有效的解决各子设备之间通信干扰问题，同时也方便系统的再次开发。</a:t>
            </a:r>
            <a:endParaRPr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sp>
        <p:nvSpPr>
          <p:cNvPr id="15" name="Rectangle 24"/>
          <p:cNvSpPr>
            <a:spLocks noChangeArrowheads="1"/>
          </p:cNvSpPr>
          <p:nvPr/>
        </p:nvSpPr>
        <p:spPr bwMode="auto">
          <a:xfrm>
            <a:off x="3522366" y="4065145"/>
            <a:ext cx="1800000" cy="20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室内物联</a:t>
            </a: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网络结构设计</a:t>
            </a:r>
            <a:endParaRPr lang="zh-CN" altLang="en-US" sz="1200" b="1" dirty="0">
              <a:solidFill>
                <a:schemeClr val="tx1">
                  <a:lumMod val="95000"/>
                  <a:lumOff val="5000"/>
                </a:schemeClr>
              </a:solidFill>
            </a:endParaRPr>
          </a:p>
        </p:txBody>
      </p:sp>
      <p:sp>
        <p:nvSpPr>
          <p:cNvPr id="16" name="文本框 15"/>
          <p:cNvSpPr txBox="1"/>
          <p:nvPr/>
        </p:nvSpPr>
        <p:spPr>
          <a:xfrm>
            <a:off x="5515822" y="4356270"/>
            <a:ext cx="1752600" cy="1092607"/>
          </a:xfrm>
          <a:prstGeom prst="rect">
            <a:avLst/>
          </a:prstGeom>
          <a:noFill/>
        </p:spPr>
        <p:txBody>
          <a:bodyPr wrap="square" rtlCol="0">
            <a:spAutoFit/>
          </a:bodyPr>
          <a:lstStyle/>
          <a:p>
            <a:pPr>
              <a:spcBef>
                <a:spcPts val="600"/>
              </a:spcBef>
            </a:pP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ESP8266</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模块基本</a:t>
            </a:r>
            <a:r>
              <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AT</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指令难以实现穿透局域网远程连接手机进行控制。</a:t>
            </a:r>
            <a:endParaRPr lang="en-US" altLang="zh-CN"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a:p>
            <a:pPr>
              <a:spcBef>
                <a:spcPts val="600"/>
              </a:spcBef>
            </a:pPr>
            <a:r>
              <a:rPr lang="zh-CN" altLang="en-US" sz="1000" b="1"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解决</a:t>
            </a:r>
            <a:r>
              <a:rPr lang="zh-CN" altLang="en-US" sz="1000" dirty="0" smtClean="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：采用机智云物联网平台，无需关注网络传输层协议，降低开发难度。</a:t>
            </a:r>
            <a:endParaRPr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sp>
        <p:nvSpPr>
          <p:cNvPr id="17" name="Rectangle 24"/>
          <p:cNvSpPr>
            <a:spLocks noChangeArrowheads="1"/>
          </p:cNvSpPr>
          <p:nvPr/>
        </p:nvSpPr>
        <p:spPr bwMode="auto">
          <a:xfrm>
            <a:off x="5492122" y="4066485"/>
            <a:ext cx="1800000" cy="20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tx1">
                    <a:lumMod val="95000"/>
                    <a:lumOff val="5000"/>
                  </a:schemeClr>
                </a:solidFill>
              </a:rPr>
              <a:t>节点设备的远程控制</a:t>
            </a:r>
            <a:endParaRPr lang="zh-CN" altLang="en-US" sz="1200" b="1" dirty="0">
              <a:solidFill>
                <a:schemeClr val="tx1">
                  <a:lumMod val="95000"/>
                  <a:lumOff val="5000"/>
                </a:schemeClr>
              </a:solidFill>
            </a:endParaRPr>
          </a:p>
        </p:txBody>
      </p:sp>
      <p:sp>
        <p:nvSpPr>
          <p:cNvPr id="22" name="Rectangle 2"/>
          <p:cNvSpPr>
            <a:spLocks noGrp="1" noChangeArrowheads="1"/>
          </p:cNvSpPr>
          <p:nvPr>
            <p:ph type="title"/>
          </p:nvPr>
        </p:nvSpPr>
        <p:spPr>
          <a:xfrm>
            <a:off x="457200" y="68574"/>
            <a:ext cx="8686800" cy="1143000"/>
          </a:xfrm>
        </p:spPr>
        <p:txBody>
          <a:bodyPr/>
          <a:lstStyle/>
          <a:p>
            <a:r>
              <a:rPr lang="zh-CN" altLang="en-US" dirty="0"/>
              <a:t>难点</a:t>
            </a:r>
            <a:r>
              <a:rPr lang="zh-CN" altLang="en-US" dirty="0" smtClean="0"/>
              <a:t>与创新</a:t>
            </a:r>
            <a:endParaRPr lang="en-US" dirty="0"/>
          </a:p>
        </p:txBody>
      </p:sp>
      <p:sp>
        <p:nvSpPr>
          <p:cNvPr id="23" name="文本框 22"/>
          <p:cNvSpPr txBox="1"/>
          <p:nvPr/>
        </p:nvSpPr>
        <p:spPr>
          <a:xfrm>
            <a:off x="3554221" y="1498418"/>
            <a:ext cx="1847229" cy="369332"/>
          </a:xfrm>
          <a:prstGeom prst="rect">
            <a:avLst/>
          </a:prstGeom>
          <a:noFill/>
        </p:spPr>
        <p:txBody>
          <a:bodyPr wrap="square" rtlCol="0">
            <a:spAutoFit/>
          </a:bodyPr>
          <a:lstStyle/>
          <a:p>
            <a:pPr algn="ctr"/>
            <a:r>
              <a:rPr lang="zh-CN" altLang="en-US" dirty="0" smtClean="0"/>
              <a:t>难点及解决方案</a:t>
            </a:r>
            <a:endParaRPr lang="zh-CN" altLang="en-US" sz="1400" dirty="0"/>
          </a:p>
        </p:txBody>
      </p:sp>
    </p:spTree>
    <p:extLst>
      <p:ext uri="{BB962C8B-B14F-4D97-AF65-F5344CB8AC3E}">
        <p14:creationId xmlns:p14="http://schemas.microsoft.com/office/powerpoint/2010/main" val="185458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4"/>
          <p:cNvSpPr>
            <a:spLocks noChangeArrowheads="1"/>
          </p:cNvSpPr>
          <p:nvPr/>
        </p:nvSpPr>
        <p:spPr bwMode="auto">
          <a:xfrm>
            <a:off x="3599806" y="4583316"/>
            <a:ext cx="1990548" cy="1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200" b="1" dirty="0">
                <a:latin typeface="+mn-ea"/>
              </a:rPr>
              <a:t>完整的智能家居闭环生态</a:t>
            </a:r>
            <a:endParaRPr lang="en-US" altLang="zh-CN" sz="800" dirty="0">
              <a:solidFill>
                <a:schemeClr val="tx1">
                  <a:lumMod val="50000"/>
                  <a:lumOff val="50000"/>
                </a:schemeClr>
              </a:solidFill>
            </a:endParaRPr>
          </a:p>
        </p:txBody>
      </p:sp>
      <p:sp>
        <p:nvSpPr>
          <p:cNvPr id="21" name="文本框 20"/>
          <p:cNvSpPr txBox="1"/>
          <p:nvPr/>
        </p:nvSpPr>
        <p:spPr>
          <a:xfrm>
            <a:off x="3635936" y="4809676"/>
            <a:ext cx="2026800" cy="1450141"/>
          </a:xfrm>
          <a:prstGeom prst="rect">
            <a:avLst/>
          </a:prstGeom>
          <a:noFill/>
        </p:spPr>
        <p:txBody>
          <a:bodyPr wrap="square" rtlCol="0">
            <a:spAutoFit/>
          </a:bodyPr>
          <a:lstStyle/>
          <a:p>
            <a:pPr>
              <a:lnSpc>
                <a:spcPct val="150000"/>
              </a:lnSpc>
            </a:pPr>
            <a:r>
              <a:rPr lang="zh-CN" altLang="en-US" sz="1000" dirty="0">
                <a:latin typeface="微软雅黑" panose="020B0503020204020204" pitchFamily="34" charset="-122"/>
                <a:ea typeface="微软雅黑" panose="020B0503020204020204" pitchFamily="34" charset="-122"/>
                <a:cs typeface="Hiragino Sans GB W3" charset="-122"/>
              </a:rPr>
              <a:t>系统可实现从家庭环境数据监测到家电设备联动</a:t>
            </a:r>
            <a:r>
              <a:rPr lang="zh-CN" altLang="en-US" sz="1000" dirty="0" smtClean="0">
                <a:latin typeface="微软雅黑" panose="020B0503020204020204" pitchFamily="34" charset="-122"/>
                <a:ea typeface="微软雅黑" panose="020B0503020204020204" pitchFamily="34" charset="-122"/>
                <a:cs typeface="Hiragino Sans GB W3" charset="-122"/>
              </a:rPr>
              <a:t>调整这</a:t>
            </a:r>
            <a:r>
              <a:rPr lang="zh-CN" altLang="en-US" sz="1000" dirty="0">
                <a:latin typeface="微软雅黑" panose="020B0503020204020204" pitchFamily="34" charset="-122"/>
                <a:ea typeface="微软雅黑" panose="020B0503020204020204" pitchFamily="34" charset="-122"/>
                <a:cs typeface="Hiragino Sans GB W3" charset="-122"/>
              </a:rPr>
              <a:t>一闭环控制，进而实现一个</a:t>
            </a:r>
            <a:r>
              <a:rPr lang="zh-CN" altLang="en-US" sz="1000" dirty="0" smtClean="0">
                <a:latin typeface="微软雅黑" panose="020B0503020204020204" pitchFamily="34" charset="-122"/>
                <a:ea typeface="微软雅黑" panose="020B0503020204020204" pitchFamily="34" charset="-122"/>
                <a:cs typeface="Hiragino Sans GB W3" charset="-122"/>
              </a:rPr>
              <a:t>有机整体</a:t>
            </a:r>
            <a:r>
              <a:rPr lang="zh-CN" altLang="en-US" sz="1000" dirty="0">
                <a:latin typeface="微软雅黑" panose="020B0503020204020204" pitchFamily="34" charset="-122"/>
                <a:ea typeface="微软雅黑" panose="020B0503020204020204" pitchFamily="34" charset="-122"/>
                <a:cs typeface="Hiragino Sans GB W3" charset="-122"/>
              </a:rPr>
              <a:t>，构建出一个以住宅为基础的平台，为用户提供动态稳定的适宜</a:t>
            </a:r>
            <a:r>
              <a:rPr lang="zh-CN" altLang="en-US" sz="1000" dirty="0" smtClean="0">
                <a:latin typeface="微软雅黑" panose="020B0503020204020204" pitchFamily="34" charset="-122"/>
                <a:ea typeface="微软雅黑" panose="020B0503020204020204" pitchFamily="34" charset="-122"/>
                <a:cs typeface="Hiragino Sans GB W3" charset="-122"/>
              </a:rPr>
              <a:t>生活环境</a:t>
            </a:r>
            <a:r>
              <a:rPr lang="zh-CN" altLang="en-US" sz="1000" dirty="0">
                <a:latin typeface="微软雅黑" panose="020B0503020204020204" pitchFamily="34" charset="-122"/>
                <a:ea typeface="微软雅黑" panose="020B0503020204020204" pitchFamily="34" charset="-122"/>
                <a:cs typeface="Hiragino Sans GB W3" charset="-122"/>
              </a:rPr>
              <a:t>。</a:t>
            </a:r>
            <a:endParaRPr sz="1000" dirty="0">
              <a:latin typeface="微软雅黑" panose="020B0503020204020204" pitchFamily="34" charset="-122"/>
              <a:ea typeface="微软雅黑" panose="020B0503020204020204" pitchFamily="34" charset="-122"/>
              <a:cs typeface="Hiragino Sans GB W3" charset="-122"/>
            </a:endParaRPr>
          </a:p>
        </p:txBody>
      </p:sp>
      <p:grpSp>
        <p:nvGrpSpPr>
          <p:cNvPr id="29" name="组合 28"/>
          <p:cNvGrpSpPr/>
          <p:nvPr/>
        </p:nvGrpSpPr>
        <p:grpSpPr>
          <a:xfrm>
            <a:off x="4595080" y="1546424"/>
            <a:ext cx="1491799" cy="2466382"/>
            <a:chOff x="6041524" y="1784067"/>
            <a:chExt cx="1704286" cy="2817685"/>
          </a:xfrm>
          <a:solidFill>
            <a:srgbClr val="B71B18"/>
          </a:solidFill>
        </p:grpSpPr>
        <p:sp>
          <p:nvSpPr>
            <p:cNvPr id="30" name="Freeform 161"/>
            <p:cNvSpPr/>
            <p:nvPr/>
          </p:nvSpPr>
          <p:spPr bwMode="auto">
            <a:xfrm>
              <a:off x="6041524" y="1784067"/>
              <a:ext cx="1704286" cy="2817685"/>
            </a:xfrm>
            <a:custGeom>
              <a:avLst/>
              <a:gdLst>
                <a:gd name="T0" fmla="*/ 1265 w 2547"/>
                <a:gd name="T1" fmla="*/ 38 h 4208"/>
                <a:gd name="T2" fmla="*/ 1400 w 2547"/>
                <a:gd name="T3" fmla="*/ 118 h 4208"/>
                <a:gd name="T4" fmla="*/ 1835 w 2547"/>
                <a:gd name="T5" fmla="*/ 835 h 4208"/>
                <a:gd name="T6" fmla="*/ 2448 w 2547"/>
                <a:gd name="T7" fmla="*/ 1854 h 4208"/>
                <a:gd name="T8" fmla="*/ 2517 w 2547"/>
                <a:gd name="T9" fmla="*/ 2277 h 4208"/>
                <a:gd name="T10" fmla="*/ 2448 w 2547"/>
                <a:gd name="T11" fmla="*/ 2467 h 4208"/>
                <a:gd name="T12" fmla="*/ 1428 w 2547"/>
                <a:gd name="T13" fmla="*/ 4208 h 4208"/>
                <a:gd name="T14" fmla="*/ 1469 w 2547"/>
                <a:gd name="T15" fmla="*/ 3785 h 4208"/>
                <a:gd name="T16" fmla="*/ 1425 w 2547"/>
                <a:gd name="T17" fmla="*/ 3638 h 4208"/>
                <a:gd name="T18" fmla="*/ 1400 w 2547"/>
                <a:gd name="T19" fmla="*/ 3581 h 4208"/>
                <a:gd name="T20" fmla="*/ 0 w 2547"/>
                <a:gd name="T21" fmla="*/ 1156 h 4208"/>
                <a:gd name="T22" fmla="*/ 324 w 2547"/>
                <a:gd name="T23" fmla="*/ 691 h 4208"/>
                <a:gd name="T24" fmla="*/ 888 w 2547"/>
                <a:gd name="T25" fmla="*/ 92 h 4208"/>
                <a:gd name="T26" fmla="*/ 1265 w 2547"/>
                <a:gd name="T27" fmla="*/ 38 h 4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4208">
                  <a:moveTo>
                    <a:pt x="1265" y="38"/>
                  </a:moveTo>
                  <a:cubicBezTo>
                    <a:pt x="1323" y="57"/>
                    <a:pt x="1368" y="84"/>
                    <a:pt x="1400" y="118"/>
                  </a:cubicBezTo>
                  <a:cubicBezTo>
                    <a:pt x="1835" y="835"/>
                    <a:pt x="1835" y="835"/>
                    <a:pt x="1835" y="835"/>
                  </a:cubicBezTo>
                  <a:cubicBezTo>
                    <a:pt x="2145" y="1347"/>
                    <a:pt x="2350" y="1686"/>
                    <a:pt x="2448" y="1854"/>
                  </a:cubicBezTo>
                  <a:cubicBezTo>
                    <a:pt x="2524" y="1983"/>
                    <a:pt x="2547" y="2124"/>
                    <a:pt x="2517" y="2277"/>
                  </a:cubicBezTo>
                  <a:cubicBezTo>
                    <a:pt x="2501" y="2353"/>
                    <a:pt x="2479" y="2417"/>
                    <a:pt x="2448" y="2467"/>
                  </a:cubicBezTo>
                  <a:cubicBezTo>
                    <a:pt x="1428" y="4208"/>
                    <a:pt x="1428" y="4208"/>
                    <a:pt x="1428" y="4208"/>
                  </a:cubicBezTo>
                  <a:cubicBezTo>
                    <a:pt x="1489" y="4086"/>
                    <a:pt x="1503" y="3945"/>
                    <a:pt x="1469" y="3785"/>
                  </a:cubicBezTo>
                  <a:cubicBezTo>
                    <a:pt x="1458" y="3735"/>
                    <a:pt x="1444" y="3686"/>
                    <a:pt x="1425" y="3638"/>
                  </a:cubicBezTo>
                  <a:cubicBezTo>
                    <a:pt x="1400" y="3581"/>
                    <a:pt x="1400" y="3581"/>
                    <a:pt x="1400" y="3581"/>
                  </a:cubicBezTo>
                  <a:cubicBezTo>
                    <a:pt x="0" y="1156"/>
                    <a:pt x="0" y="1156"/>
                    <a:pt x="0" y="1156"/>
                  </a:cubicBezTo>
                  <a:cubicBezTo>
                    <a:pt x="94" y="1009"/>
                    <a:pt x="202" y="854"/>
                    <a:pt x="324" y="691"/>
                  </a:cubicBezTo>
                  <a:cubicBezTo>
                    <a:pt x="566" y="367"/>
                    <a:pt x="754" y="167"/>
                    <a:pt x="888" y="92"/>
                  </a:cubicBezTo>
                  <a:cubicBezTo>
                    <a:pt x="1021" y="18"/>
                    <a:pt x="1147" y="0"/>
                    <a:pt x="1265" y="38"/>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73"/>
            <p:cNvSpPr/>
            <p:nvPr/>
          </p:nvSpPr>
          <p:spPr bwMode="auto">
            <a:xfrm>
              <a:off x="6880833" y="2830242"/>
              <a:ext cx="79491" cy="20919"/>
            </a:xfrm>
            <a:custGeom>
              <a:avLst/>
              <a:gdLst>
                <a:gd name="T0" fmla="*/ 113 w 118"/>
                <a:gd name="T1" fmla="*/ 4 h 31"/>
                <a:gd name="T2" fmla="*/ 118 w 118"/>
                <a:gd name="T3" fmla="*/ 15 h 31"/>
                <a:gd name="T4" fmla="*/ 113 w 118"/>
                <a:gd name="T5" fmla="*/ 26 h 31"/>
                <a:gd name="T6" fmla="*/ 101 w 118"/>
                <a:gd name="T7" fmla="*/ 31 h 31"/>
                <a:gd name="T8" fmla="*/ 17 w 118"/>
                <a:gd name="T9" fmla="*/ 31 h 31"/>
                <a:gd name="T10" fmla="*/ 5 w 118"/>
                <a:gd name="T11" fmla="*/ 26 h 31"/>
                <a:gd name="T12" fmla="*/ 0 w 118"/>
                <a:gd name="T13" fmla="*/ 15 h 31"/>
                <a:gd name="T14" fmla="*/ 5 w 118"/>
                <a:gd name="T15" fmla="*/ 4 h 31"/>
                <a:gd name="T16" fmla="*/ 17 w 118"/>
                <a:gd name="T17" fmla="*/ 0 h 31"/>
                <a:gd name="T18" fmla="*/ 101 w 118"/>
                <a:gd name="T19" fmla="*/ 0 h 31"/>
                <a:gd name="T20" fmla="*/ 113 w 118"/>
                <a:gd name="T21"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31">
                  <a:moveTo>
                    <a:pt x="113" y="4"/>
                  </a:moveTo>
                  <a:cubicBezTo>
                    <a:pt x="116" y="7"/>
                    <a:pt x="118" y="11"/>
                    <a:pt x="118" y="15"/>
                  </a:cubicBezTo>
                  <a:cubicBezTo>
                    <a:pt x="118" y="19"/>
                    <a:pt x="116" y="23"/>
                    <a:pt x="113" y="26"/>
                  </a:cubicBezTo>
                  <a:cubicBezTo>
                    <a:pt x="110" y="29"/>
                    <a:pt x="106" y="31"/>
                    <a:pt x="101" y="31"/>
                  </a:cubicBezTo>
                  <a:cubicBezTo>
                    <a:pt x="17" y="31"/>
                    <a:pt x="17" y="31"/>
                    <a:pt x="17" y="31"/>
                  </a:cubicBezTo>
                  <a:cubicBezTo>
                    <a:pt x="12" y="31"/>
                    <a:pt x="8" y="29"/>
                    <a:pt x="5" y="26"/>
                  </a:cubicBezTo>
                  <a:cubicBezTo>
                    <a:pt x="2" y="23"/>
                    <a:pt x="0" y="19"/>
                    <a:pt x="0" y="15"/>
                  </a:cubicBezTo>
                  <a:cubicBezTo>
                    <a:pt x="0" y="11"/>
                    <a:pt x="2" y="7"/>
                    <a:pt x="5" y="4"/>
                  </a:cubicBezTo>
                  <a:cubicBezTo>
                    <a:pt x="8" y="1"/>
                    <a:pt x="12" y="0"/>
                    <a:pt x="17" y="0"/>
                  </a:cubicBezTo>
                  <a:cubicBezTo>
                    <a:pt x="101" y="0"/>
                    <a:pt x="101" y="0"/>
                    <a:pt x="101" y="0"/>
                  </a:cubicBezTo>
                  <a:cubicBezTo>
                    <a:pt x="106" y="0"/>
                    <a:pt x="110" y="1"/>
                    <a:pt x="1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74"/>
            <p:cNvSpPr/>
            <p:nvPr/>
          </p:nvSpPr>
          <p:spPr bwMode="auto">
            <a:xfrm>
              <a:off x="6861309" y="2821875"/>
              <a:ext cx="117144" cy="16735"/>
            </a:xfrm>
            <a:custGeom>
              <a:avLst/>
              <a:gdLst>
                <a:gd name="T0" fmla="*/ 1 w 174"/>
                <a:gd name="T1" fmla="*/ 2 h 26"/>
                <a:gd name="T2" fmla="*/ 0 w 174"/>
                <a:gd name="T3" fmla="*/ 0 h 26"/>
                <a:gd name="T4" fmla="*/ 174 w 174"/>
                <a:gd name="T5" fmla="*/ 0 h 26"/>
                <a:gd name="T6" fmla="*/ 161 w 174"/>
                <a:gd name="T7" fmla="*/ 15 h 26"/>
                <a:gd name="T8" fmla="*/ 150 w 174"/>
                <a:gd name="T9" fmla="*/ 26 h 26"/>
                <a:gd name="T10" fmla="*/ 23 w 174"/>
                <a:gd name="T11" fmla="*/ 26 h 26"/>
                <a:gd name="T12" fmla="*/ 1 w 174"/>
                <a:gd name="T13" fmla="*/ 2 h 26"/>
              </a:gdLst>
              <a:ahLst/>
              <a:cxnLst>
                <a:cxn ang="0">
                  <a:pos x="T0" y="T1"/>
                </a:cxn>
                <a:cxn ang="0">
                  <a:pos x="T2" y="T3"/>
                </a:cxn>
                <a:cxn ang="0">
                  <a:pos x="T4" y="T5"/>
                </a:cxn>
                <a:cxn ang="0">
                  <a:pos x="T6" y="T7"/>
                </a:cxn>
                <a:cxn ang="0">
                  <a:pos x="T8" y="T9"/>
                </a:cxn>
                <a:cxn ang="0">
                  <a:pos x="T10" y="T11"/>
                </a:cxn>
                <a:cxn ang="0">
                  <a:pos x="T12" y="T13"/>
                </a:cxn>
              </a:cxnLst>
              <a:rect l="0" t="0" r="r" b="b"/>
              <a:pathLst>
                <a:path w="174" h="26">
                  <a:moveTo>
                    <a:pt x="1" y="2"/>
                  </a:moveTo>
                  <a:cubicBezTo>
                    <a:pt x="0" y="0"/>
                    <a:pt x="0" y="0"/>
                    <a:pt x="0" y="0"/>
                  </a:cubicBezTo>
                  <a:cubicBezTo>
                    <a:pt x="174" y="0"/>
                    <a:pt x="174" y="0"/>
                    <a:pt x="174" y="0"/>
                  </a:cubicBezTo>
                  <a:cubicBezTo>
                    <a:pt x="171" y="4"/>
                    <a:pt x="167" y="9"/>
                    <a:pt x="161" y="15"/>
                  </a:cubicBezTo>
                  <a:cubicBezTo>
                    <a:pt x="150" y="26"/>
                    <a:pt x="150" y="26"/>
                    <a:pt x="150" y="26"/>
                  </a:cubicBezTo>
                  <a:cubicBezTo>
                    <a:pt x="23" y="26"/>
                    <a:pt x="23" y="26"/>
                    <a:pt x="23" y="26"/>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5"/>
            <p:cNvSpPr/>
            <p:nvPr/>
          </p:nvSpPr>
          <p:spPr bwMode="auto">
            <a:xfrm>
              <a:off x="6857125" y="2763303"/>
              <a:ext cx="126906" cy="12551"/>
            </a:xfrm>
            <a:custGeom>
              <a:avLst/>
              <a:gdLst>
                <a:gd name="T0" fmla="*/ 8 w 187"/>
                <a:gd name="T1" fmla="*/ 0 h 18"/>
                <a:gd name="T2" fmla="*/ 179 w 187"/>
                <a:gd name="T3" fmla="*/ 0 h 18"/>
                <a:gd name="T4" fmla="*/ 187 w 187"/>
                <a:gd name="T5" fmla="*/ 9 h 18"/>
                <a:gd name="T6" fmla="*/ 184 w 187"/>
                <a:gd name="T7" fmla="*/ 15 h 18"/>
                <a:gd name="T8" fmla="*/ 179 w 187"/>
                <a:gd name="T9" fmla="*/ 18 h 18"/>
                <a:gd name="T10" fmla="*/ 8 w 187"/>
                <a:gd name="T11" fmla="*/ 18 h 18"/>
                <a:gd name="T12" fmla="*/ 2 w 187"/>
                <a:gd name="T13" fmla="*/ 15 h 18"/>
                <a:gd name="T14" fmla="*/ 0 w 187"/>
                <a:gd name="T15" fmla="*/ 9 h 18"/>
                <a:gd name="T16" fmla="*/ 2 w 187"/>
                <a:gd name="T17" fmla="*/ 3 h 18"/>
                <a:gd name="T18" fmla="*/ 8 w 18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
                  <a:moveTo>
                    <a:pt x="8" y="0"/>
                  </a:moveTo>
                  <a:cubicBezTo>
                    <a:pt x="179" y="0"/>
                    <a:pt x="179" y="0"/>
                    <a:pt x="179" y="0"/>
                  </a:cubicBezTo>
                  <a:cubicBezTo>
                    <a:pt x="184" y="0"/>
                    <a:pt x="187" y="3"/>
                    <a:pt x="187" y="9"/>
                  </a:cubicBezTo>
                  <a:cubicBezTo>
                    <a:pt x="187" y="12"/>
                    <a:pt x="186" y="14"/>
                    <a:pt x="184" y="15"/>
                  </a:cubicBezTo>
                  <a:cubicBezTo>
                    <a:pt x="183" y="17"/>
                    <a:pt x="181" y="18"/>
                    <a:pt x="179" y="18"/>
                  </a:cubicBezTo>
                  <a:cubicBezTo>
                    <a:pt x="8" y="18"/>
                    <a:pt x="8" y="18"/>
                    <a:pt x="8" y="18"/>
                  </a:cubicBezTo>
                  <a:cubicBezTo>
                    <a:pt x="6" y="18"/>
                    <a:pt x="4" y="17"/>
                    <a:pt x="2" y="15"/>
                  </a:cubicBezTo>
                  <a:cubicBezTo>
                    <a:pt x="1" y="14"/>
                    <a:pt x="0" y="12"/>
                    <a:pt x="0" y="9"/>
                  </a:cubicBezTo>
                  <a:cubicBezTo>
                    <a:pt x="0" y="7"/>
                    <a:pt x="1" y="5"/>
                    <a:pt x="2" y="3"/>
                  </a:cubicBezTo>
                  <a:cubicBezTo>
                    <a:pt x="4" y="1"/>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6"/>
            <p:cNvSpPr/>
            <p:nvPr/>
          </p:nvSpPr>
          <p:spPr bwMode="auto">
            <a:xfrm>
              <a:off x="6857125" y="2781433"/>
              <a:ext cx="126906" cy="12551"/>
            </a:xfrm>
            <a:custGeom>
              <a:avLst/>
              <a:gdLst>
                <a:gd name="T0" fmla="*/ 8 w 187"/>
                <a:gd name="T1" fmla="*/ 0 h 18"/>
                <a:gd name="T2" fmla="*/ 179 w 187"/>
                <a:gd name="T3" fmla="*/ 0 h 18"/>
                <a:gd name="T4" fmla="*/ 187 w 187"/>
                <a:gd name="T5" fmla="*/ 9 h 18"/>
                <a:gd name="T6" fmla="*/ 179 w 187"/>
                <a:gd name="T7" fmla="*/ 18 h 18"/>
                <a:gd name="T8" fmla="*/ 8 w 187"/>
                <a:gd name="T9" fmla="*/ 18 h 18"/>
                <a:gd name="T10" fmla="*/ 2 w 187"/>
                <a:gd name="T11" fmla="*/ 16 h 18"/>
                <a:gd name="T12" fmla="*/ 0 w 187"/>
                <a:gd name="T13" fmla="*/ 9 h 18"/>
                <a:gd name="T14" fmla="*/ 2 w 187"/>
                <a:gd name="T15" fmla="*/ 3 h 18"/>
                <a:gd name="T16" fmla="*/ 8 w 18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
                  <a:moveTo>
                    <a:pt x="8" y="0"/>
                  </a:moveTo>
                  <a:cubicBezTo>
                    <a:pt x="179" y="0"/>
                    <a:pt x="179" y="0"/>
                    <a:pt x="179" y="0"/>
                  </a:cubicBezTo>
                  <a:cubicBezTo>
                    <a:pt x="184" y="0"/>
                    <a:pt x="187" y="3"/>
                    <a:pt x="187" y="9"/>
                  </a:cubicBezTo>
                  <a:cubicBezTo>
                    <a:pt x="187" y="15"/>
                    <a:pt x="184" y="18"/>
                    <a:pt x="179" y="18"/>
                  </a:cubicBezTo>
                  <a:cubicBezTo>
                    <a:pt x="8" y="18"/>
                    <a:pt x="8" y="18"/>
                    <a:pt x="8" y="18"/>
                  </a:cubicBezTo>
                  <a:cubicBezTo>
                    <a:pt x="6" y="18"/>
                    <a:pt x="4" y="18"/>
                    <a:pt x="2" y="16"/>
                  </a:cubicBezTo>
                  <a:cubicBezTo>
                    <a:pt x="1" y="14"/>
                    <a:pt x="0" y="12"/>
                    <a:pt x="0" y="9"/>
                  </a:cubicBezTo>
                  <a:cubicBezTo>
                    <a:pt x="0" y="7"/>
                    <a:pt x="1" y="5"/>
                    <a:pt x="2" y="3"/>
                  </a:cubicBezTo>
                  <a:cubicBezTo>
                    <a:pt x="4" y="1"/>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77"/>
            <p:cNvSpPr/>
            <p:nvPr/>
          </p:nvSpPr>
          <p:spPr bwMode="auto">
            <a:xfrm>
              <a:off x="6857125" y="2798167"/>
              <a:ext cx="126906" cy="12551"/>
            </a:xfrm>
            <a:custGeom>
              <a:avLst/>
              <a:gdLst>
                <a:gd name="T0" fmla="*/ 8 w 187"/>
                <a:gd name="T1" fmla="*/ 0 h 18"/>
                <a:gd name="T2" fmla="*/ 179 w 187"/>
                <a:gd name="T3" fmla="*/ 0 h 18"/>
                <a:gd name="T4" fmla="*/ 187 w 187"/>
                <a:gd name="T5" fmla="*/ 9 h 18"/>
                <a:gd name="T6" fmla="*/ 179 w 187"/>
                <a:gd name="T7" fmla="*/ 18 h 18"/>
                <a:gd name="T8" fmla="*/ 8 w 187"/>
                <a:gd name="T9" fmla="*/ 18 h 18"/>
                <a:gd name="T10" fmla="*/ 2 w 187"/>
                <a:gd name="T11" fmla="*/ 16 h 18"/>
                <a:gd name="T12" fmla="*/ 0 w 187"/>
                <a:gd name="T13" fmla="*/ 9 h 18"/>
                <a:gd name="T14" fmla="*/ 2 w 187"/>
                <a:gd name="T15" fmla="*/ 3 h 18"/>
                <a:gd name="T16" fmla="*/ 8 w 18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
                  <a:moveTo>
                    <a:pt x="8" y="0"/>
                  </a:moveTo>
                  <a:cubicBezTo>
                    <a:pt x="179" y="0"/>
                    <a:pt x="179" y="0"/>
                    <a:pt x="179" y="0"/>
                  </a:cubicBezTo>
                  <a:cubicBezTo>
                    <a:pt x="184" y="0"/>
                    <a:pt x="187" y="3"/>
                    <a:pt x="187" y="9"/>
                  </a:cubicBezTo>
                  <a:cubicBezTo>
                    <a:pt x="187" y="15"/>
                    <a:pt x="184" y="18"/>
                    <a:pt x="179" y="18"/>
                  </a:cubicBezTo>
                  <a:cubicBezTo>
                    <a:pt x="8" y="18"/>
                    <a:pt x="8" y="18"/>
                    <a:pt x="8" y="18"/>
                  </a:cubicBezTo>
                  <a:cubicBezTo>
                    <a:pt x="6" y="18"/>
                    <a:pt x="4" y="18"/>
                    <a:pt x="2" y="16"/>
                  </a:cubicBezTo>
                  <a:cubicBezTo>
                    <a:pt x="1" y="14"/>
                    <a:pt x="0" y="12"/>
                    <a:pt x="0" y="9"/>
                  </a:cubicBezTo>
                  <a:cubicBezTo>
                    <a:pt x="0" y="7"/>
                    <a:pt x="1" y="5"/>
                    <a:pt x="2" y="3"/>
                  </a:cubicBezTo>
                  <a:cubicBezTo>
                    <a:pt x="4" y="1"/>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8"/>
            <p:cNvSpPr/>
            <p:nvPr/>
          </p:nvSpPr>
          <p:spPr bwMode="auto">
            <a:xfrm>
              <a:off x="6857125" y="2814902"/>
              <a:ext cx="125511" cy="6973"/>
            </a:xfrm>
            <a:custGeom>
              <a:avLst/>
              <a:gdLst>
                <a:gd name="T0" fmla="*/ 8 w 185"/>
                <a:gd name="T1" fmla="*/ 0 h 11"/>
                <a:gd name="T2" fmla="*/ 177 w 185"/>
                <a:gd name="T3" fmla="*/ 0 h 11"/>
                <a:gd name="T4" fmla="*/ 185 w 185"/>
                <a:gd name="T5" fmla="*/ 6 h 11"/>
                <a:gd name="T6" fmla="*/ 177 w 185"/>
                <a:gd name="T7" fmla="*/ 11 h 11"/>
                <a:gd name="T8" fmla="*/ 8 w 185"/>
                <a:gd name="T9" fmla="*/ 11 h 11"/>
                <a:gd name="T10" fmla="*/ 0 w 185"/>
                <a:gd name="T11" fmla="*/ 6 h 11"/>
                <a:gd name="T12" fmla="*/ 8 w 18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5" h="11">
                  <a:moveTo>
                    <a:pt x="8" y="0"/>
                  </a:moveTo>
                  <a:cubicBezTo>
                    <a:pt x="177" y="0"/>
                    <a:pt x="177" y="0"/>
                    <a:pt x="177" y="0"/>
                  </a:cubicBezTo>
                  <a:cubicBezTo>
                    <a:pt x="183" y="0"/>
                    <a:pt x="185" y="2"/>
                    <a:pt x="185" y="6"/>
                  </a:cubicBezTo>
                  <a:cubicBezTo>
                    <a:pt x="185" y="9"/>
                    <a:pt x="183" y="11"/>
                    <a:pt x="177" y="11"/>
                  </a:cubicBezTo>
                  <a:cubicBezTo>
                    <a:pt x="8" y="11"/>
                    <a:pt x="8" y="11"/>
                    <a:pt x="8" y="11"/>
                  </a:cubicBezTo>
                  <a:cubicBezTo>
                    <a:pt x="2" y="11"/>
                    <a:pt x="0" y="9"/>
                    <a:pt x="0" y="6"/>
                  </a:cubicBezTo>
                  <a:cubicBezTo>
                    <a:pt x="0" y="2"/>
                    <a:pt x="2"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9"/>
            <p:cNvSpPr/>
            <p:nvPr/>
          </p:nvSpPr>
          <p:spPr bwMode="auto">
            <a:xfrm>
              <a:off x="6857125" y="2746568"/>
              <a:ext cx="126906" cy="11157"/>
            </a:xfrm>
            <a:custGeom>
              <a:avLst/>
              <a:gdLst>
                <a:gd name="T0" fmla="*/ 8 w 189"/>
                <a:gd name="T1" fmla="*/ 0 h 18"/>
                <a:gd name="T2" fmla="*/ 181 w 189"/>
                <a:gd name="T3" fmla="*/ 0 h 18"/>
                <a:gd name="T4" fmla="*/ 187 w 189"/>
                <a:gd name="T5" fmla="*/ 3 h 18"/>
                <a:gd name="T6" fmla="*/ 189 w 189"/>
                <a:gd name="T7" fmla="*/ 9 h 18"/>
                <a:gd name="T8" fmla="*/ 187 w 189"/>
                <a:gd name="T9" fmla="*/ 15 h 18"/>
                <a:gd name="T10" fmla="*/ 181 w 189"/>
                <a:gd name="T11" fmla="*/ 18 h 18"/>
                <a:gd name="T12" fmla="*/ 8 w 189"/>
                <a:gd name="T13" fmla="*/ 18 h 18"/>
                <a:gd name="T14" fmla="*/ 2 w 189"/>
                <a:gd name="T15" fmla="*/ 15 h 18"/>
                <a:gd name="T16" fmla="*/ 0 w 189"/>
                <a:gd name="T17" fmla="*/ 9 h 18"/>
                <a:gd name="T18" fmla="*/ 2 w 189"/>
                <a:gd name="T19" fmla="*/ 3 h 18"/>
                <a:gd name="T20" fmla="*/ 8 w 18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8">
                  <a:moveTo>
                    <a:pt x="8" y="0"/>
                  </a:moveTo>
                  <a:cubicBezTo>
                    <a:pt x="181" y="0"/>
                    <a:pt x="181" y="0"/>
                    <a:pt x="181" y="0"/>
                  </a:cubicBezTo>
                  <a:cubicBezTo>
                    <a:pt x="183" y="0"/>
                    <a:pt x="185" y="1"/>
                    <a:pt x="187" y="3"/>
                  </a:cubicBezTo>
                  <a:cubicBezTo>
                    <a:pt x="188" y="4"/>
                    <a:pt x="189" y="6"/>
                    <a:pt x="189" y="9"/>
                  </a:cubicBezTo>
                  <a:cubicBezTo>
                    <a:pt x="189" y="11"/>
                    <a:pt x="188" y="13"/>
                    <a:pt x="187" y="15"/>
                  </a:cubicBezTo>
                  <a:cubicBezTo>
                    <a:pt x="185" y="17"/>
                    <a:pt x="183" y="18"/>
                    <a:pt x="181" y="18"/>
                  </a:cubicBezTo>
                  <a:cubicBezTo>
                    <a:pt x="8" y="18"/>
                    <a:pt x="8" y="18"/>
                    <a:pt x="8" y="18"/>
                  </a:cubicBezTo>
                  <a:cubicBezTo>
                    <a:pt x="5" y="18"/>
                    <a:pt x="3" y="17"/>
                    <a:pt x="2" y="15"/>
                  </a:cubicBezTo>
                  <a:cubicBezTo>
                    <a:pt x="0" y="14"/>
                    <a:pt x="0" y="11"/>
                    <a:pt x="0" y="9"/>
                  </a:cubicBezTo>
                  <a:cubicBezTo>
                    <a:pt x="0" y="6"/>
                    <a:pt x="0" y="4"/>
                    <a:pt x="2" y="3"/>
                  </a:cubicBezTo>
                  <a:cubicBezTo>
                    <a:pt x="3" y="1"/>
                    <a:pt x="5"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80"/>
            <p:cNvSpPr>
              <a:spLocks noEditPoints="1"/>
            </p:cNvSpPr>
            <p:nvPr/>
          </p:nvSpPr>
          <p:spPr bwMode="auto">
            <a:xfrm>
              <a:off x="6769267" y="2358876"/>
              <a:ext cx="299834" cy="376535"/>
            </a:xfrm>
            <a:custGeom>
              <a:avLst/>
              <a:gdLst>
                <a:gd name="T0" fmla="*/ 225 w 447"/>
                <a:gd name="T1" fmla="*/ 39 h 558"/>
                <a:gd name="T2" fmla="*/ 211 w 447"/>
                <a:gd name="T3" fmla="*/ 39 h 558"/>
                <a:gd name="T4" fmla="*/ 93 w 447"/>
                <a:gd name="T5" fmla="*/ 92 h 558"/>
                <a:gd name="T6" fmla="*/ 55 w 447"/>
                <a:gd name="T7" fmla="*/ 142 h 558"/>
                <a:gd name="T8" fmla="*/ 39 w 447"/>
                <a:gd name="T9" fmla="*/ 212 h 558"/>
                <a:gd name="T10" fmla="*/ 39 w 447"/>
                <a:gd name="T11" fmla="*/ 225 h 558"/>
                <a:gd name="T12" fmla="*/ 56 w 447"/>
                <a:gd name="T13" fmla="*/ 305 h 558"/>
                <a:gd name="T14" fmla="*/ 89 w 447"/>
                <a:gd name="T15" fmla="*/ 366 h 558"/>
                <a:gd name="T16" fmla="*/ 101 w 447"/>
                <a:gd name="T17" fmla="*/ 388 h 558"/>
                <a:gd name="T18" fmla="*/ 130 w 447"/>
                <a:gd name="T19" fmla="*/ 452 h 558"/>
                <a:gd name="T20" fmla="*/ 136 w 447"/>
                <a:gd name="T21" fmla="*/ 484 h 558"/>
                <a:gd name="T22" fmla="*/ 138 w 447"/>
                <a:gd name="T23" fmla="*/ 500 h 558"/>
                <a:gd name="T24" fmla="*/ 150 w 447"/>
                <a:gd name="T25" fmla="*/ 519 h 558"/>
                <a:gd name="T26" fmla="*/ 300 w 447"/>
                <a:gd name="T27" fmla="*/ 518 h 558"/>
                <a:gd name="T28" fmla="*/ 310 w 447"/>
                <a:gd name="T29" fmla="*/ 482 h 558"/>
                <a:gd name="T30" fmla="*/ 317 w 447"/>
                <a:gd name="T31" fmla="*/ 449 h 558"/>
                <a:gd name="T32" fmla="*/ 346 w 447"/>
                <a:gd name="T33" fmla="*/ 388 h 558"/>
                <a:gd name="T34" fmla="*/ 363 w 447"/>
                <a:gd name="T35" fmla="*/ 355 h 558"/>
                <a:gd name="T36" fmla="*/ 393 w 447"/>
                <a:gd name="T37" fmla="*/ 295 h 558"/>
                <a:gd name="T38" fmla="*/ 409 w 447"/>
                <a:gd name="T39" fmla="*/ 223 h 558"/>
                <a:gd name="T40" fmla="*/ 408 w 447"/>
                <a:gd name="T41" fmla="*/ 219 h 558"/>
                <a:gd name="T42" fmla="*/ 354 w 447"/>
                <a:gd name="T43" fmla="*/ 92 h 558"/>
                <a:gd name="T44" fmla="*/ 225 w 447"/>
                <a:gd name="T45" fmla="*/ 39 h 558"/>
                <a:gd name="T46" fmla="*/ 382 w 447"/>
                <a:gd name="T47" fmla="*/ 65 h 558"/>
                <a:gd name="T48" fmla="*/ 447 w 447"/>
                <a:gd name="T49" fmla="*/ 218 h 558"/>
                <a:gd name="T50" fmla="*/ 447 w 447"/>
                <a:gd name="T51" fmla="*/ 224 h 558"/>
                <a:gd name="T52" fmla="*/ 430 w 447"/>
                <a:gd name="T53" fmla="*/ 307 h 558"/>
                <a:gd name="T54" fmla="*/ 398 w 447"/>
                <a:gd name="T55" fmla="*/ 375 h 558"/>
                <a:gd name="T56" fmla="*/ 380 w 447"/>
                <a:gd name="T57" fmla="*/ 406 h 558"/>
                <a:gd name="T58" fmla="*/ 354 w 447"/>
                <a:gd name="T59" fmla="*/ 462 h 558"/>
                <a:gd name="T60" fmla="*/ 348 w 447"/>
                <a:gd name="T61" fmla="*/ 488 h 558"/>
                <a:gd name="T62" fmla="*/ 341 w 447"/>
                <a:gd name="T63" fmla="*/ 524 h 558"/>
                <a:gd name="T64" fmla="*/ 319 w 447"/>
                <a:gd name="T65" fmla="*/ 554 h 558"/>
                <a:gd name="T66" fmla="*/ 314 w 447"/>
                <a:gd name="T67" fmla="*/ 558 h 558"/>
                <a:gd name="T68" fmla="*/ 135 w 447"/>
                <a:gd name="T69" fmla="*/ 558 h 558"/>
                <a:gd name="T70" fmla="*/ 129 w 447"/>
                <a:gd name="T71" fmla="*/ 553 h 558"/>
                <a:gd name="T72" fmla="*/ 99 w 447"/>
                <a:gd name="T73" fmla="*/ 506 h 558"/>
                <a:gd name="T74" fmla="*/ 97 w 447"/>
                <a:gd name="T75" fmla="*/ 488 h 558"/>
                <a:gd name="T76" fmla="*/ 93 w 447"/>
                <a:gd name="T77" fmla="*/ 461 h 558"/>
                <a:gd name="T78" fmla="*/ 67 w 447"/>
                <a:gd name="T79" fmla="*/ 408 h 558"/>
                <a:gd name="T80" fmla="*/ 55 w 447"/>
                <a:gd name="T81" fmla="*/ 386 h 558"/>
                <a:gd name="T82" fmla="*/ 21 w 447"/>
                <a:gd name="T83" fmla="*/ 322 h 558"/>
                <a:gd name="T84" fmla="*/ 0 w 447"/>
                <a:gd name="T85" fmla="*/ 226 h 558"/>
                <a:gd name="T86" fmla="*/ 0 w 447"/>
                <a:gd name="T87" fmla="*/ 211 h 558"/>
                <a:gd name="T88" fmla="*/ 20 w 447"/>
                <a:gd name="T89" fmla="*/ 125 h 558"/>
                <a:gd name="T90" fmla="*/ 65 w 447"/>
                <a:gd name="T91" fmla="*/ 65 h 558"/>
                <a:gd name="T92" fmla="*/ 210 w 447"/>
                <a:gd name="T93" fmla="*/ 0 h 558"/>
                <a:gd name="T94" fmla="*/ 226 w 447"/>
                <a:gd name="T95" fmla="*/ 0 h 558"/>
                <a:gd name="T96" fmla="*/ 382 w 447"/>
                <a:gd name="T97" fmla="*/ 65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7" h="558">
                  <a:moveTo>
                    <a:pt x="225" y="39"/>
                  </a:moveTo>
                  <a:cubicBezTo>
                    <a:pt x="211" y="39"/>
                    <a:pt x="211" y="39"/>
                    <a:pt x="211" y="39"/>
                  </a:cubicBezTo>
                  <a:cubicBezTo>
                    <a:pt x="166" y="41"/>
                    <a:pt x="126" y="59"/>
                    <a:pt x="93" y="92"/>
                  </a:cubicBezTo>
                  <a:cubicBezTo>
                    <a:pt x="75" y="109"/>
                    <a:pt x="63" y="126"/>
                    <a:pt x="55" y="142"/>
                  </a:cubicBezTo>
                  <a:cubicBezTo>
                    <a:pt x="45" y="164"/>
                    <a:pt x="40" y="188"/>
                    <a:pt x="39" y="212"/>
                  </a:cubicBezTo>
                  <a:cubicBezTo>
                    <a:pt x="39" y="225"/>
                    <a:pt x="39" y="225"/>
                    <a:pt x="39" y="225"/>
                  </a:cubicBezTo>
                  <a:cubicBezTo>
                    <a:pt x="41" y="258"/>
                    <a:pt x="46" y="285"/>
                    <a:pt x="56" y="305"/>
                  </a:cubicBezTo>
                  <a:cubicBezTo>
                    <a:pt x="64" y="322"/>
                    <a:pt x="75" y="342"/>
                    <a:pt x="89" y="366"/>
                  </a:cubicBezTo>
                  <a:cubicBezTo>
                    <a:pt x="101" y="388"/>
                    <a:pt x="101" y="388"/>
                    <a:pt x="101" y="388"/>
                  </a:cubicBezTo>
                  <a:cubicBezTo>
                    <a:pt x="116" y="415"/>
                    <a:pt x="126" y="436"/>
                    <a:pt x="130" y="452"/>
                  </a:cubicBezTo>
                  <a:cubicBezTo>
                    <a:pt x="131" y="456"/>
                    <a:pt x="133" y="467"/>
                    <a:pt x="136" y="484"/>
                  </a:cubicBezTo>
                  <a:cubicBezTo>
                    <a:pt x="138" y="500"/>
                    <a:pt x="138" y="500"/>
                    <a:pt x="138" y="500"/>
                  </a:cubicBezTo>
                  <a:cubicBezTo>
                    <a:pt x="138" y="505"/>
                    <a:pt x="142" y="512"/>
                    <a:pt x="150" y="519"/>
                  </a:cubicBezTo>
                  <a:cubicBezTo>
                    <a:pt x="300" y="518"/>
                    <a:pt x="300" y="518"/>
                    <a:pt x="300" y="518"/>
                  </a:cubicBezTo>
                  <a:cubicBezTo>
                    <a:pt x="304" y="513"/>
                    <a:pt x="307" y="501"/>
                    <a:pt x="310" y="482"/>
                  </a:cubicBezTo>
                  <a:cubicBezTo>
                    <a:pt x="313" y="464"/>
                    <a:pt x="315" y="453"/>
                    <a:pt x="317" y="449"/>
                  </a:cubicBezTo>
                  <a:cubicBezTo>
                    <a:pt x="322" y="435"/>
                    <a:pt x="331" y="415"/>
                    <a:pt x="346" y="388"/>
                  </a:cubicBezTo>
                  <a:cubicBezTo>
                    <a:pt x="363" y="355"/>
                    <a:pt x="363" y="355"/>
                    <a:pt x="363" y="355"/>
                  </a:cubicBezTo>
                  <a:cubicBezTo>
                    <a:pt x="377" y="329"/>
                    <a:pt x="387" y="309"/>
                    <a:pt x="393" y="295"/>
                  </a:cubicBezTo>
                  <a:cubicBezTo>
                    <a:pt x="402" y="271"/>
                    <a:pt x="407" y="247"/>
                    <a:pt x="409" y="223"/>
                  </a:cubicBezTo>
                  <a:cubicBezTo>
                    <a:pt x="408" y="219"/>
                    <a:pt x="408" y="219"/>
                    <a:pt x="408" y="219"/>
                  </a:cubicBezTo>
                  <a:cubicBezTo>
                    <a:pt x="407" y="169"/>
                    <a:pt x="389" y="127"/>
                    <a:pt x="354" y="92"/>
                  </a:cubicBezTo>
                  <a:cubicBezTo>
                    <a:pt x="322" y="60"/>
                    <a:pt x="279" y="42"/>
                    <a:pt x="225" y="39"/>
                  </a:cubicBezTo>
                  <a:close/>
                  <a:moveTo>
                    <a:pt x="382" y="65"/>
                  </a:moveTo>
                  <a:cubicBezTo>
                    <a:pt x="423" y="106"/>
                    <a:pt x="445" y="157"/>
                    <a:pt x="447" y="218"/>
                  </a:cubicBezTo>
                  <a:cubicBezTo>
                    <a:pt x="447" y="224"/>
                    <a:pt x="447" y="224"/>
                    <a:pt x="447" y="224"/>
                  </a:cubicBezTo>
                  <a:cubicBezTo>
                    <a:pt x="446" y="252"/>
                    <a:pt x="440" y="280"/>
                    <a:pt x="430" y="307"/>
                  </a:cubicBezTo>
                  <a:cubicBezTo>
                    <a:pt x="424" y="322"/>
                    <a:pt x="413" y="345"/>
                    <a:pt x="398" y="375"/>
                  </a:cubicBezTo>
                  <a:cubicBezTo>
                    <a:pt x="380" y="406"/>
                    <a:pt x="380" y="406"/>
                    <a:pt x="380" y="406"/>
                  </a:cubicBezTo>
                  <a:cubicBezTo>
                    <a:pt x="367" y="430"/>
                    <a:pt x="359" y="448"/>
                    <a:pt x="354" y="462"/>
                  </a:cubicBezTo>
                  <a:cubicBezTo>
                    <a:pt x="352" y="467"/>
                    <a:pt x="350" y="476"/>
                    <a:pt x="348" y="488"/>
                  </a:cubicBezTo>
                  <a:cubicBezTo>
                    <a:pt x="346" y="504"/>
                    <a:pt x="344" y="516"/>
                    <a:pt x="341" y="524"/>
                  </a:cubicBezTo>
                  <a:cubicBezTo>
                    <a:pt x="336" y="537"/>
                    <a:pt x="329" y="547"/>
                    <a:pt x="319" y="554"/>
                  </a:cubicBezTo>
                  <a:cubicBezTo>
                    <a:pt x="314" y="558"/>
                    <a:pt x="314" y="558"/>
                    <a:pt x="314" y="558"/>
                  </a:cubicBezTo>
                  <a:cubicBezTo>
                    <a:pt x="135" y="558"/>
                    <a:pt x="135" y="558"/>
                    <a:pt x="135" y="558"/>
                  </a:cubicBezTo>
                  <a:cubicBezTo>
                    <a:pt x="129" y="553"/>
                    <a:pt x="129" y="553"/>
                    <a:pt x="129" y="553"/>
                  </a:cubicBezTo>
                  <a:cubicBezTo>
                    <a:pt x="112" y="538"/>
                    <a:pt x="102" y="523"/>
                    <a:pt x="99" y="506"/>
                  </a:cubicBezTo>
                  <a:cubicBezTo>
                    <a:pt x="97" y="488"/>
                    <a:pt x="97" y="488"/>
                    <a:pt x="97" y="488"/>
                  </a:cubicBezTo>
                  <a:cubicBezTo>
                    <a:pt x="94" y="472"/>
                    <a:pt x="93" y="463"/>
                    <a:pt x="93" y="461"/>
                  </a:cubicBezTo>
                  <a:cubicBezTo>
                    <a:pt x="89" y="448"/>
                    <a:pt x="81" y="430"/>
                    <a:pt x="67" y="408"/>
                  </a:cubicBezTo>
                  <a:cubicBezTo>
                    <a:pt x="55" y="386"/>
                    <a:pt x="55" y="386"/>
                    <a:pt x="55" y="386"/>
                  </a:cubicBezTo>
                  <a:cubicBezTo>
                    <a:pt x="40" y="358"/>
                    <a:pt x="28" y="337"/>
                    <a:pt x="21" y="322"/>
                  </a:cubicBezTo>
                  <a:cubicBezTo>
                    <a:pt x="9" y="297"/>
                    <a:pt x="2" y="265"/>
                    <a:pt x="0" y="226"/>
                  </a:cubicBezTo>
                  <a:cubicBezTo>
                    <a:pt x="0" y="211"/>
                    <a:pt x="0" y="211"/>
                    <a:pt x="0" y="211"/>
                  </a:cubicBezTo>
                  <a:cubicBezTo>
                    <a:pt x="1" y="181"/>
                    <a:pt x="8" y="152"/>
                    <a:pt x="20" y="125"/>
                  </a:cubicBezTo>
                  <a:cubicBezTo>
                    <a:pt x="29" y="105"/>
                    <a:pt x="44" y="85"/>
                    <a:pt x="65" y="65"/>
                  </a:cubicBezTo>
                  <a:cubicBezTo>
                    <a:pt x="105" y="24"/>
                    <a:pt x="154" y="3"/>
                    <a:pt x="210" y="0"/>
                  </a:cubicBezTo>
                  <a:cubicBezTo>
                    <a:pt x="226" y="0"/>
                    <a:pt x="226" y="0"/>
                    <a:pt x="226" y="0"/>
                  </a:cubicBezTo>
                  <a:cubicBezTo>
                    <a:pt x="291" y="4"/>
                    <a:pt x="343" y="25"/>
                    <a:pt x="38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3213951" y="1540778"/>
            <a:ext cx="2200996" cy="2306021"/>
            <a:chOff x="4463672" y="1777616"/>
            <a:chExt cx="2514499" cy="2634483"/>
          </a:xfrm>
        </p:grpSpPr>
        <p:sp>
          <p:nvSpPr>
            <p:cNvPr id="40" name="Freeform 162"/>
            <p:cNvSpPr/>
            <p:nvPr/>
          </p:nvSpPr>
          <p:spPr bwMode="auto">
            <a:xfrm>
              <a:off x="4463672" y="1777616"/>
              <a:ext cx="2514499" cy="2634483"/>
            </a:xfrm>
            <a:custGeom>
              <a:avLst/>
              <a:gdLst>
                <a:gd name="T0" fmla="*/ 3391 w 3756"/>
                <a:gd name="T1" fmla="*/ 72 h 3934"/>
                <a:gd name="T2" fmla="*/ 3058 w 3756"/>
                <a:gd name="T3" fmla="*/ 356 h 3934"/>
                <a:gd name="T4" fmla="*/ 2940 w 3756"/>
                <a:gd name="T5" fmla="*/ 516 h 3934"/>
                <a:gd name="T6" fmla="*/ 2895 w 3756"/>
                <a:gd name="T7" fmla="*/ 587 h 3934"/>
                <a:gd name="T8" fmla="*/ 963 w 3756"/>
                <a:gd name="T9" fmla="*/ 3934 h 3934"/>
                <a:gd name="T10" fmla="*/ 62 w 3756"/>
                <a:gd name="T11" fmla="*/ 2370 h 3934"/>
                <a:gd name="T12" fmla="*/ 20 w 3756"/>
                <a:gd name="T13" fmla="*/ 2254 h 3934"/>
                <a:gd name="T14" fmla="*/ 46 w 3756"/>
                <a:gd name="T15" fmla="*/ 2016 h 3934"/>
                <a:gd name="T16" fmla="*/ 562 w 3756"/>
                <a:gd name="T17" fmla="*/ 1122 h 3934"/>
                <a:gd name="T18" fmla="*/ 1012 w 3756"/>
                <a:gd name="T19" fmla="*/ 348 h 3934"/>
                <a:gd name="T20" fmla="*/ 1042 w 3756"/>
                <a:gd name="T21" fmla="*/ 294 h 3934"/>
                <a:gd name="T22" fmla="*/ 1133 w 3756"/>
                <a:gd name="T23" fmla="*/ 174 h 3934"/>
                <a:gd name="T24" fmla="*/ 1505 w 3756"/>
                <a:gd name="T25" fmla="*/ 0 h 3934"/>
                <a:gd name="T26" fmla="*/ 3505 w 3756"/>
                <a:gd name="T27" fmla="*/ 0 h 3934"/>
                <a:gd name="T28" fmla="*/ 3530 w 3756"/>
                <a:gd name="T29" fmla="*/ 2 h 3934"/>
                <a:gd name="T30" fmla="*/ 3592 w 3756"/>
                <a:gd name="T31" fmla="*/ 15 h 3934"/>
                <a:gd name="T32" fmla="*/ 3756 w 3756"/>
                <a:gd name="T33" fmla="*/ 127 h 3934"/>
                <a:gd name="T34" fmla="*/ 3658 w 3756"/>
                <a:gd name="T35" fmla="*/ 73 h 3934"/>
                <a:gd name="T36" fmla="*/ 3391 w 3756"/>
                <a:gd name="T37" fmla="*/ 72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6" h="3934">
                  <a:moveTo>
                    <a:pt x="3391" y="72"/>
                  </a:moveTo>
                  <a:cubicBezTo>
                    <a:pt x="3297" y="101"/>
                    <a:pt x="3186" y="196"/>
                    <a:pt x="3058" y="356"/>
                  </a:cubicBezTo>
                  <a:cubicBezTo>
                    <a:pt x="3018" y="406"/>
                    <a:pt x="2979" y="459"/>
                    <a:pt x="2940" y="516"/>
                  </a:cubicBezTo>
                  <a:cubicBezTo>
                    <a:pt x="2895" y="587"/>
                    <a:pt x="2895" y="587"/>
                    <a:pt x="2895" y="587"/>
                  </a:cubicBezTo>
                  <a:cubicBezTo>
                    <a:pt x="963" y="3934"/>
                    <a:pt x="963" y="3934"/>
                    <a:pt x="963" y="3934"/>
                  </a:cubicBezTo>
                  <a:cubicBezTo>
                    <a:pt x="62" y="2370"/>
                    <a:pt x="62" y="2370"/>
                    <a:pt x="62" y="2370"/>
                  </a:cubicBezTo>
                  <a:cubicBezTo>
                    <a:pt x="44" y="2338"/>
                    <a:pt x="31" y="2299"/>
                    <a:pt x="20" y="2254"/>
                  </a:cubicBezTo>
                  <a:cubicBezTo>
                    <a:pt x="0" y="2163"/>
                    <a:pt x="9" y="2084"/>
                    <a:pt x="46" y="2016"/>
                  </a:cubicBezTo>
                  <a:cubicBezTo>
                    <a:pt x="84" y="1949"/>
                    <a:pt x="256" y="1651"/>
                    <a:pt x="562" y="1122"/>
                  </a:cubicBezTo>
                  <a:cubicBezTo>
                    <a:pt x="716" y="857"/>
                    <a:pt x="866" y="599"/>
                    <a:pt x="1012" y="348"/>
                  </a:cubicBezTo>
                  <a:cubicBezTo>
                    <a:pt x="1042" y="294"/>
                    <a:pt x="1042" y="294"/>
                    <a:pt x="1042" y="294"/>
                  </a:cubicBezTo>
                  <a:cubicBezTo>
                    <a:pt x="1069" y="250"/>
                    <a:pt x="1099" y="210"/>
                    <a:pt x="1133" y="174"/>
                  </a:cubicBezTo>
                  <a:cubicBezTo>
                    <a:pt x="1242" y="58"/>
                    <a:pt x="1366" y="0"/>
                    <a:pt x="1505" y="0"/>
                  </a:cubicBezTo>
                  <a:cubicBezTo>
                    <a:pt x="3505" y="0"/>
                    <a:pt x="3505" y="0"/>
                    <a:pt x="3505" y="0"/>
                  </a:cubicBezTo>
                  <a:cubicBezTo>
                    <a:pt x="3530" y="2"/>
                    <a:pt x="3530" y="2"/>
                    <a:pt x="3530" y="2"/>
                  </a:cubicBezTo>
                  <a:cubicBezTo>
                    <a:pt x="3550" y="4"/>
                    <a:pt x="3571" y="9"/>
                    <a:pt x="3592" y="15"/>
                  </a:cubicBezTo>
                  <a:cubicBezTo>
                    <a:pt x="3658" y="37"/>
                    <a:pt x="3713" y="74"/>
                    <a:pt x="3756" y="127"/>
                  </a:cubicBezTo>
                  <a:cubicBezTo>
                    <a:pt x="3733" y="106"/>
                    <a:pt x="3700" y="88"/>
                    <a:pt x="3658" y="73"/>
                  </a:cubicBezTo>
                  <a:cubicBezTo>
                    <a:pt x="3574" y="43"/>
                    <a:pt x="3485" y="43"/>
                    <a:pt x="3391" y="72"/>
                  </a:cubicBezTo>
                  <a:close/>
                </a:path>
              </a:pathLst>
            </a:custGeom>
            <a:solidFill>
              <a:srgbClr val="B71B18"/>
            </a:solidFill>
            <a:ln>
              <a:noFill/>
            </a:ln>
          </p:spPr>
          <p:txBody>
            <a:bodyPr vert="horz" wrap="square" lIns="91440" tIns="45720" rIns="91440" bIns="45720" numCol="1" anchor="t" anchorCtr="0" compatLnSpc="1"/>
            <a:lstStyle/>
            <a:p>
              <a:endParaRPr lang="zh-CN" altLang="en-US" dirty="0"/>
            </a:p>
          </p:txBody>
        </p:sp>
        <p:sp>
          <p:nvSpPr>
            <p:cNvPr id="41" name="Freeform 186"/>
            <p:cNvSpPr/>
            <p:nvPr/>
          </p:nvSpPr>
          <p:spPr bwMode="auto">
            <a:xfrm>
              <a:off x="5226867" y="2264045"/>
              <a:ext cx="442080" cy="269153"/>
            </a:xfrm>
            <a:custGeom>
              <a:avLst/>
              <a:gdLst>
                <a:gd name="T0" fmla="*/ 496 w 656"/>
                <a:gd name="T1" fmla="*/ 112 h 399"/>
                <a:gd name="T2" fmla="*/ 520 w 656"/>
                <a:gd name="T3" fmla="*/ 118 h 399"/>
                <a:gd name="T4" fmla="*/ 574 w 656"/>
                <a:gd name="T5" fmla="*/ 141 h 399"/>
                <a:gd name="T6" fmla="*/ 655 w 656"/>
                <a:gd name="T7" fmla="*/ 262 h 399"/>
                <a:gd name="T8" fmla="*/ 613 w 656"/>
                <a:gd name="T9" fmla="*/ 358 h 399"/>
                <a:gd name="T10" fmla="*/ 545 w 656"/>
                <a:gd name="T11" fmla="*/ 399 h 399"/>
                <a:gd name="T12" fmla="*/ 112 w 656"/>
                <a:gd name="T13" fmla="*/ 399 h 399"/>
                <a:gd name="T14" fmla="*/ 33 w 656"/>
                <a:gd name="T15" fmla="*/ 355 h 399"/>
                <a:gd name="T16" fmla="*/ 2 w 656"/>
                <a:gd name="T17" fmla="*/ 262 h 399"/>
                <a:gd name="T18" fmla="*/ 47 w 656"/>
                <a:gd name="T19" fmla="*/ 195 h 399"/>
                <a:gd name="T20" fmla="*/ 89 w 656"/>
                <a:gd name="T21" fmla="*/ 175 h 399"/>
                <a:gd name="T22" fmla="*/ 83 w 656"/>
                <a:gd name="T23" fmla="*/ 154 h 399"/>
                <a:gd name="T24" fmla="*/ 107 w 656"/>
                <a:gd name="T25" fmla="*/ 107 h 399"/>
                <a:gd name="T26" fmla="*/ 171 w 656"/>
                <a:gd name="T27" fmla="*/ 90 h 399"/>
                <a:gd name="T28" fmla="*/ 203 w 656"/>
                <a:gd name="T29" fmla="*/ 98 h 399"/>
                <a:gd name="T30" fmla="*/ 207 w 656"/>
                <a:gd name="T31" fmla="*/ 84 h 399"/>
                <a:gd name="T32" fmla="*/ 226 w 656"/>
                <a:gd name="T33" fmla="*/ 52 h 399"/>
                <a:gd name="T34" fmla="*/ 345 w 656"/>
                <a:gd name="T35" fmla="*/ 2 h 399"/>
                <a:gd name="T36" fmla="*/ 477 w 656"/>
                <a:gd name="T37" fmla="*/ 55 h 399"/>
                <a:gd name="T38" fmla="*/ 496 w 656"/>
                <a:gd name="T39" fmla="*/ 11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6" h="399">
                  <a:moveTo>
                    <a:pt x="496" y="112"/>
                  </a:moveTo>
                  <a:cubicBezTo>
                    <a:pt x="520" y="118"/>
                    <a:pt x="520" y="118"/>
                    <a:pt x="520" y="118"/>
                  </a:cubicBezTo>
                  <a:cubicBezTo>
                    <a:pt x="540" y="124"/>
                    <a:pt x="558" y="132"/>
                    <a:pt x="574" y="141"/>
                  </a:cubicBezTo>
                  <a:cubicBezTo>
                    <a:pt x="626" y="170"/>
                    <a:pt x="654" y="211"/>
                    <a:pt x="655" y="262"/>
                  </a:cubicBezTo>
                  <a:cubicBezTo>
                    <a:pt x="656" y="295"/>
                    <a:pt x="642" y="327"/>
                    <a:pt x="613" y="358"/>
                  </a:cubicBezTo>
                  <a:cubicBezTo>
                    <a:pt x="588" y="386"/>
                    <a:pt x="565" y="399"/>
                    <a:pt x="545" y="399"/>
                  </a:cubicBezTo>
                  <a:cubicBezTo>
                    <a:pt x="112" y="399"/>
                    <a:pt x="112" y="399"/>
                    <a:pt x="112" y="399"/>
                  </a:cubicBezTo>
                  <a:cubicBezTo>
                    <a:pt x="83" y="399"/>
                    <a:pt x="56" y="384"/>
                    <a:pt x="33" y="355"/>
                  </a:cubicBezTo>
                  <a:cubicBezTo>
                    <a:pt x="10" y="326"/>
                    <a:pt x="0" y="295"/>
                    <a:pt x="2" y="262"/>
                  </a:cubicBezTo>
                  <a:cubicBezTo>
                    <a:pt x="4" y="236"/>
                    <a:pt x="19" y="213"/>
                    <a:pt x="47" y="195"/>
                  </a:cubicBezTo>
                  <a:cubicBezTo>
                    <a:pt x="62" y="186"/>
                    <a:pt x="76" y="179"/>
                    <a:pt x="89" y="175"/>
                  </a:cubicBezTo>
                  <a:cubicBezTo>
                    <a:pt x="86" y="169"/>
                    <a:pt x="83" y="162"/>
                    <a:pt x="83" y="154"/>
                  </a:cubicBezTo>
                  <a:cubicBezTo>
                    <a:pt x="82" y="136"/>
                    <a:pt x="90" y="120"/>
                    <a:pt x="107" y="107"/>
                  </a:cubicBezTo>
                  <a:cubicBezTo>
                    <a:pt x="125" y="93"/>
                    <a:pt x="147" y="87"/>
                    <a:pt x="171" y="90"/>
                  </a:cubicBezTo>
                  <a:cubicBezTo>
                    <a:pt x="184" y="91"/>
                    <a:pt x="195" y="94"/>
                    <a:pt x="203" y="98"/>
                  </a:cubicBezTo>
                  <a:cubicBezTo>
                    <a:pt x="204" y="94"/>
                    <a:pt x="205" y="89"/>
                    <a:pt x="207" y="84"/>
                  </a:cubicBezTo>
                  <a:cubicBezTo>
                    <a:pt x="212" y="72"/>
                    <a:pt x="218" y="62"/>
                    <a:pt x="226" y="52"/>
                  </a:cubicBezTo>
                  <a:cubicBezTo>
                    <a:pt x="252" y="21"/>
                    <a:pt x="292" y="4"/>
                    <a:pt x="345" y="2"/>
                  </a:cubicBezTo>
                  <a:cubicBezTo>
                    <a:pt x="407" y="0"/>
                    <a:pt x="451" y="17"/>
                    <a:pt x="477" y="55"/>
                  </a:cubicBezTo>
                  <a:cubicBezTo>
                    <a:pt x="489" y="74"/>
                    <a:pt x="496" y="93"/>
                    <a:pt x="496"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87"/>
            <p:cNvSpPr/>
            <p:nvPr/>
          </p:nvSpPr>
          <p:spPr bwMode="auto">
            <a:xfrm>
              <a:off x="5105540" y="2137138"/>
              <a:ext cx="269153" cy="163165"/>
            </a:xfrm>
            <a:custGeom>
              <a:avLst/>
              <a:gdLst>
                <a:gd name="T0" fmla="*/ 302 w 400"/>
                <a:gd name="T1" fmla="*/ 68 h 244"/>
                <a:gd name="T2" fmla="*/ 317 w 400"/>
                <a:gd name="T3" fmla="*/ 72 h 244"/>
                <a:gd name="T4" fmla="*/ 350 w 400"/>
                <a:gd name="T5" fmla="*/ 86 h 244"/>
                <a:gd name="T6" fmla="*/ 400 w 400"/>
                <a:gd name="T7" fmla="*/ 160 h 244"/>
                <a:gd name="T8" fmla="*/ 374 w 400"/>
                <a:gd name="T9" fmla="*/ 219 h 244"/>
                <a:gd name="T10" fmla="*/ 333 w 400"/>
                <a:gd name="T11" fmla="*/ 244 h 244"/>
                <a:gd name="T12" fmla="*/ 68 w 400"/>
                <a:gd name="T13" fmla="*/ 244 h 244"/>
                <a:gd name="T14" fmla="*/ 20 w 400"/>
                <a:gd name="T15" fmla="*/ 217 h 244"/>
                <a:gd name="T16" fmla="*/ 1 w 400"/>
                <a:gd name="T17" fmla="*/ 160 h 244"/>
                <a:gd name="T18" fmla="*/ 29 w 400"/>
                <a:gd name="T19" fmla="*/ 119 h 244"/>
                <a:gd name="T20" fmla="*/ 55 w 400"/>
                <a:gd name="T21" fmla="*/ 107 h 244"/>
                <a:gd name="T22" fmla="*/ 51 w 400"/>
                <a:gd name="T23" fmla="*/ 94 h 244"/>
                <a:gd name="T24" fmla="*/ 65 w 400"/>
                <a:gd name="T25" fmla="*/ 66 h 244"/>
                <a:gd name="T26" fmla="*/ 105 w 400"/>
                <a:gd name="T27" fmla="*/ 55 h 244"/>
                <a:gd name="T28" fmla="*/ 124 w 400"/>
                <a:gd name="T29" fmla="*/ 60 h 244"/>
                <a:gd name="T30" fmla="*/ 126 w 400"/>
                <a:gd name="T31" fmla="*/ 51 h 244"/>
                <a:gd name="T32" fmla="*/ 138 w 400"/>
                <a:gd name="T33" fmla="*/ 32 h 244"/>
                <a:gd name="T34" fmla="*/ 210 w 400"/>
                <a:gd name="T35" fmla="*/ 2 h 244"/>
                <a:gd name="T36" fmla="*/ 291 w 400"/>
                <a:gd name="T37" fmla="*/ 34 h 244"/>
                <a:gd name="T38" fmla="*/ 302 w 400"/>
                <a:gd name="T39" fmla="*/ 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244">
                  <a:moveTo>
                    <a:pt x="302" y="68"/>
                  </a:moveTo>
                  <a:cubicBezTo>
                    <a:pt x="317" y="72"/>
                    <a:pt x="317" y="72"/>
                    <a:pt x="317" y="72"/>
                  </a:cubicBezTo>
                  <a:cubicBezTo>
                    <a:pt x="329" y="76"/>
                    <a:pt x="340" y="81"/>
                    <a:pt x="350" y="86"/>
                  </a:cubicBezTo>
                  <a:cubicBezTo>
                    <a:pt x="382" y="104"/>
                    <a:pt x="399" y="129"/>
                    <a:pt x="400" y="160"/>
                  </a:cubicBezTo>
                  <a:cubicBezTo>
                    <a:pt x="400" y="180"/>
                    <a:pt x="392" y="200"/>
                    <a:pt x="374" y="219"/>
                  </a:cubicBezTo>
                  <a:cubicBezTo>
                    <a:pt x="358" y="235"/>
                    <a:pt x="345" y="244"/>
                    <a:pt x="333" y="244"/>
                  </a:cubicBezTo>
                  <a:cubicBezTo>
                    <a:pt x="68" y="244"/>
                    <a:pt x="68" y="244"/>
                    <a:pt x="68" y="244"/>
                  </a:cubicBezTo>
                  <a:cubicBezTo>
                    <a:pt x="50" y="244"/>
                    <a:pt x="34" y="235"/>
                    <a:pt x="20" y="217"/>
                  </a:cubicBezTo>
                  <a:cubicBezTo>
                    <a:pt x="6" y="199"/>
                    <a:pt x="0" y="180"/>
                    <a:pt x="1" y="160"/>
                  </a:cubicBezTo>
                  <a:cubicBezTo>
                    <a:pt x="3" y="144"/>
                    <a:pt x="12" y="130"/>
                    <a:pt x="29" y="119"/>
                  </a:cubicBezTo>
                  <a:cubicBezTo>
                    <a:pt x="38" y="113"/>
                    <a:pt x="46" y="110"/>
                    <a:pt x="55" y="107"/>
                  </a:cubicBezTo>
                  <a:cubicBezTo>
                    <a:pt x="52" y="103"/>
                    <a:pt x="51" y="99"/>
                    <a:pt x="51" y="94"/>
                  </a:cubicBezTo>
                  <a:cubicBezTo>
                    <a:pt x="50" y="83"/>
                    <a:pt x="55" y="74"/>
                    <a:pt x="65" y="66"/>
                  </a:cubicBezTo>
                  <a:cubicBezTo>
                    <a:pt x="77" y="57"/>
                    <a:pt x="90" y="53"/>
                    <a:pt x="105" y="55"/>
                  </a:cubicBezTo>
                  <a:cubicBezTo>
                    <a:pt x="112" y="56"/>
                    <a:pt x="119" y="57"/>
                    <a:pt x="124" y="60"/>
                  </a:cubicBezTo>
                  <a:cubicBezTo>
                    <a:pt x="124" y="58"/>
                    <a:pt x="125" y="55"/>
                    <a:pt x="126" y="51"/>
                  </a:cubicBezTo>
                  <a:cubicBezTo>
                    <a:pt x="129" y="44"/>
                    <a:pt x="133" y="38"/>
                    <a:pt x="138" y="32"/>
                  </a:cubicBezTo>
                  <a:cubicBezTo>
                    <a:pt x="154" y="13"/>
                    <a:pt x="178" y="3"/>
                    <a:pt x="210" y="2"/>
                  </a:cubicBezTo>
                  <a:cubicBezTo>
                    <a:pt x="249" y="0"/>
                    <a:pt x="275" y="11"/>
                    <a:pt x="291" y="34"/>
                  </a:cubicBezTo>
                  <a:cubicBezTo>
                    <a:pt x="298" y="45"/>
                    <a:pt x="302" y="57"/>
                    <a:pt x="302"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88"/>
            <p:cNvSpPr/>
            <p:nvPr/>
          </p:nvSpPr>
          <p:spPr bwMode="auto">
            <a:xfrm>
              <a:off x="5504388" y="2124587"/>
              <a:ext cx="178505" cy="110172"/>
            </a:xfrm>
            <a:custGeom>
              <a:avLst/>
              <a:gdLst>
                <a:gd name="T0" fmla="*/ 201 w 267"/>
                <a:gd name="T1" fmla="*/ 46 h 163"/>
                <a:gd name="T2" fmla="*/ 211 w 267"/>
                <a:gd name="T3" fmla="*/ 48 h 163"/>
                <a:gd name="T4" fmla="*/ 233 w 267"/>
                <a:gd name="T5" fmla="*/ 58 h 163"/>
                <a:gd name="T6" fmla="*/ 266 w 267"/>
                <a:gd name="T7" fmla="*/ 107 h 163"/>
                <a:gd name="T8" fmla="*/ 249 w 267"/>
                <a:gd name="T9" fmla="*/ 146 h 163"/>
                <a:gd name="T10" fmla="*/ 222 w 267"/>
                <a:gd name="T11" fmla="*/ 163 h 163"/>
                <a:gd name="T12" fmla="*/ 45 w 267"/>
                <a:gd name="T13" fmla="*/ 163 h 163"/>
                <a:gd name="T14" fmla="*/ 13 w 267"/>
                <a:gd name="T15" fmla="*/ 145 h 163"/>
                <a:gd name="T16" fmla="*/ 1 w 267"/>
                <a:gd name="T17" fmla="*/ 107 h 163"/>
                <a:gd name="T18" fmla="*/ 19 w 267"/>
                <a:gd name="T19" fmla="*/ 80 h 163"/>
                <a:gd name="T20" fmla="*/ 36 w 267"/>
                <a:gd name="T21" fmla="*/ 72 h 163"/>
                <a:gd name="T22" fmla="*/ 33 w 267"/>
                <a:gd name="T23" fmla="*/ 63 h 163"/>
                <a:gd name="T24" fmla="*/ 43 w 267"/>
                <a:gd name="T25" fmla="*/ 44 h 163"/>
                <a:gd name="T26" fmla="*/ 69 w 267"/>
                <a:gd name="T27" fmla="*/ 37 h 163"/>
                <a:gd name="T28" fmla="*/ 82 w 267"/>
                <a:gd name="T29" fmla="*/ 40 h 163"/>
                <a:gd name="T30" fmla="*/ 84 w 267"/>
                <a:gd name="T31" fmla="*/ 34 h 163"/>
                <a:gd name="T32" fmla="*/ 92 w 267"/>
                <a:gd name="T33" fmla="*/ 21 h 163"/>
                <a:gd name="T34" fmla="*/ 140 w 267"/>
                <a:gd name="T35" fmla="*/ 1 h 163"/>
                <a:gd name="T36" fmla="*/ 194 w 267"/>
                <a:gd name="T37" fmla="*/ 23 h 163"/>
                <a:gd name="T38" fmla="*/ 201 w 267"/>
                <a:gd name="T39" fmla="*/ 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163">
                  <a:moveTo>
                    <a:pt x="201" y="46"/>
                  </a:moveTo>
                  <a:cubicBezTo>
                    <a:pt x="211" y="48"/>
                    <a:pt x="211" y="48"/>
                    <a:pt x="211" y="48"/>
                  </a:cubicBezTo>
                  <a:cubicBezTo>
                    <a:pt x="219" y="51"/>
                    <a:pt x="227" y="54"/>
                    <a:pt x="233" y="58"/>
                  </a:cubicBezTo>
                  <a:cubicBezTo>
                    <a:pt x="255" y="70"/>
                    <a:pt x="266" y="86"/>
                    <a:pt x="266" y="107"/>
                  </a:cubicBezTo>
                  <a:cubicBezTo>
                    <a:pt x="267" y="120"/>
                    <a:pt x="261" y="134"/>
                    <a:pt x="249" y="146"/>
                  </a:cubicBezTo>
                  <a:cubicBezTo>
                    <a:pt x="239" y="157"/>
                    <a:pt x="230" y="163"/>
                    <a:pt x="222" y="163"/>
                  </a:cubicBezTo>
                  <a:cubicBezTo>
                    <a:pt x="45" y="163"/>
                    <a:pt x="45" y="163"/>
                    <a:pt x="45" y="163"/>
                  </a:cubicBezTo>
                  <a:cubicBezTo>
                    <a:pt x="33" y="163"/>
                    <a:pt x="23" y="157"/>
                    <a:pt x="13" y="145"/>
                  </a:cubicBezTo>
                  <a:cubicBezTo>
                    <a:pt x="4" y="133"/>
                    <a:pt x="0" y="120"/>
                    <a:pt x="1" y="107"/>
                  </a:cubicBezTo>
                  <a:cubicBezTo>
                    <a:pt x="1" y="96"/>
                    <a:pt x="7" y="87"/>
                    <a:pt x="19" y="80"/>
                  </a:cubicBezTo>
                  <a:cubicBezTo>
                    <a:pt x="25" y="76"/>
                    <a:pt x="30" y="73"/>
                    <a:pt x="36" y="72"/>
                  </a:cubicBezTo>
                  <a:cubicBezTo>
                    <a:pt x="35" y="69"/>
                    <a:pt x="34" y="66"/>
                    <a:pt x="33" y="63"/>
                  </a:cubicBezTo>
                  <a:cubicBezTo>
                    <a:pt x="33" y="56"/>
                    <a:pt x="36" y="49"/>
                    <a:pt x="43" y="44"/>
                  </a:cubicBezTo>
                  <a:cubicBezTo>
                    <a:pt x="51" y="38"/>
                    <a:pt x="60" y="36"/>
                    <a:pt x="69" y="37"/>
                  </a:cubicBezTo>
                  <a:cubicBezTo>
                    <a:pt x="75" y="37"/>
                    <a:pt x="79" y="38"/>
                    <a:pt x="82" y="40"/>
                  </a:cubicBezTo>
                  <a:cubicBezTo>
                    <a:pt x="83" y="39"/>
                    <a:pt x="83" y="37"/>
                    <a:pt x="84" y="34"/>
                  </a:cubicBezTo>
                  <a:cubicBezTo>
                    <a:pt x="86" y="30"/>
                    <a:pt x="88" y="25"/>
                    <a:pt x="92" y="21"/>
                  </a:cubicBezTo>
                  <a:cubicBezTo>
                    <a:pt x="102" y="9"/>
                    <a:pt x="118" y="2"/>
                    <a:pt x="140" y="1"/>
                  </a:cubicBezTo>
                  <a:cubicBezTo>
                    <a:pt x="166" y="0"/>
                    <a:pt x="183" y="7"/>
                    <a:pt x="194" y="23"/>
                  </a:cubicBezTo>
                  <a:cubicBezTo>
                    <a:pt x="199" y="30"/>
                    <a:pt x="201" y="38"/>
                    <a:pt x="201"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3247830" y="2925294"/>
            <a:ext cx="2228100" cy="1166563"/>
            <a:chOff x="4502376" y="3359338"/>
            <a:chExt cx="2545463" cy="1332724"/>
          </a:xfrm>
        </p:grpSpPr>
        <p:sp>
          <p:nvSpPr>
            <p:cNvPr id="49" name="Freeform 163"/>
            <p:cNvSpPr/>
            <p:nvPr/>
          </p:nvSpPr>
          <p:spPr bwMode="auto">
            <a:xfrm>
              <a:off x="4502376" y="3359338"/>
              <a:ext cx="2545463" cy="1332724"/>
            </a:xfrm>
            <a:custGeom>
              <a:avLst/>
              <a:gdLst>
                <a:gd name="T0" fmla="*/ 3698 w 3801"/>
                <a:gd name="T1" fmla="*/ 1228 h 1990"/>
                <a:gd name="T2" fmla="*/ 3723 w 3801"/>
                <a:gd name="T3" fmla="*/ 1285 h 1990"/>
                <a:gd name="T4" fmla="*/ 3767 w 3801"/>
                <a:gd name="T5" fmla="*/ 1432 h 1990"/>
                <a:gd name="T6" fmla="*/ 3726 w 3801"/>
                <a:gd name="T7" fmla="*/ 1855 h 1990"/>
                <a:gd name="T8" fmla="*/ 3652 w 3801"/>
                <a:gd name="T9" fmla="*/ 1923 h 1990"/>
                <a:gd name="T10" fmla="*/ 3351 w 3801"/>
                <a:gd name="T11" fmla="*/ 1990 h 1990"/>
                <a:gd name="T12" fmla="*/ 1368 w 3801"/>
                <a:gd name="T13" fmla="*/ 1990 h 1990"/>
                <a:gd name="T14" fmla="*/ 1234 w 3801"/>
                <a:gd name="T15" fmla="*/ 1950 h 1990"/>
                <a:gd name="T16" fmla="*/ 975 w 3801"/>
                <a:gd name="T17" fmla="*/ 1693 h 1990"/>
                <a:gd name="T18" fmla="*/ 0 w 3801"/>
                <a:gd name="T19" fmla="*/ 0 h 1990"/>
                <a:gd name="T20" fmla="*/ 171 w 3801"/>
                <a:gd name="T21" fmla="*/ 135 h 1990"/>
                <a:gd name="T22" fmla="*/ 772 w 3801"/>
                <a:gd name="T23" fmla="*/ 228 h 1990"/>
                <a:gd name="T24" fmla="*/ 3120 w 3801"/>
                <a:gd name="T25" fmla="*/ 228 h 1990"/>
                <a:gd name="T26" fmla="*/ 3698 w 3801"/>
                <a:gd name="T27" fmla="*/ 1228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01" h="1990">
                  <a:moveTo>
                    <a:pt x="3698" y="1228"/>
                  </a:moveTo>
                  <a:cubicBezTo>
                    <a:pt x="3723" y="1285"/>
                    <a:pt x="3723" y="1285"/>
                    <a:pt x="3723" y="1285"/>
                  </a:cubicBezTo>
                  <a:cubicBezTo>
                    <a:pt x="3742" y="1333"/>
                    <a:pt x="3756" y="1382"/>
                    <a:pt x="3767" y="1432"/>
                  </a:cubicBezTo>
                  <a:cubicBezTo>
                    <a:pt x="3801" y="1592"/>
                    <a:pt x="3787" y="1733"/>
                    <a:pt x="3726" y="1855"/>
                  </a:cubicBezTo>
                  <a:cubicBezTo>
                    <a:pt x="3714" y="1878"/>
                    <a:pt x="3689" y="1900"/>
                    <a:pt x="3652" y="1923"/>
                  </a:cubicBezTo>
                  <a:cubicBezTo>
                    <a:pt x="3578" y="1968"/>
                    <a:pt x="3478" y="1990"/>
                    <a:pt x="3351" y="1990"/>
                  </a:cubicBezTo>
                  <a:cubicBezTo>
                    <a:pt x="1368" y="1990"/>
                    <a:pt x="1368" y="1990"/>
                    <a:pt x="1368" y="1990"/>
                  </a:cubicBezTo>
                  <a:cubicBezTo>
                    <a:pt x="1330" y="1989"/>
                    <a:pt x="1285" y="1975"/>
                    <a:pt x="1234" y="1950"/>
                  </a:cubicBezTo>
                  <a:cubicBezTo>
                    <a:pt x="1131" y="1899"/>
                    <a:pt x="1044" y="1813"/>
                    <a:pt x="975" y="1693"/>
                  </a:cubicBezTo>
                  <a:cubicBezTo>
                    <a:pt x="0" y="0"/>
                    <a:pt x="0" y="0"/>
                    <a:pt x="0" y="0"/>
                  </a:cubicBezTo>
                  <a:cubicBezTo>
                    <a:pt x="36" y="55"/>
                    <a:pt x="93" y="100"/>
                    <a:pt x="171" y="135"/>
                  </a:cubicBezTo>
                  <a:cubicBezTo>
                    <a:pt x="310" y="197"/>
                    <a:pt x="511" y="228"/>
                    <a:pt x="772" y="228"/>
                  </a:cubicBezTo>
                  <a:cubicBezTo>
                    <a:pt x="3120" y="228"/>
                    <a:pt x="3120" y="228"/>
                    <a:pt x="3120" y="228"/>
                  </a:cubicBezTo>
                  <a:lnTo>
                    <a:pt x="3698" y="1228"/>
                  </a:lnTo>
                  <a:close/>
                </a:path>
              </a:pathLst>
            </a:custGeom>
            <a:solidFill>
              <a:schemeClr val="bg2">
                <a:lumMod val="10000"/>
              </a:schemeClr>
            </a:solidFill>
            <a:ln>
              <a:noFill/>
            </a:ln>
          </p:spPr>
          <p:txBody>
            <a:bodyPr vert="horz" wrap="square" lIns="91440" tIns="45720" rIns="91440" bIns="45720" numCol="1" anchor="t" anchorCtr="0" compatLnSpc="1"/>
            <a:lstStyle/>
            <a:p>
              <a:endParaRPr lang="zh-CN" altLang="en-US" dirty="0"/>
            </a:p>
          </p:txBody>
        </p:sp>
        <p:sp>
          <p:nvSpPr>
            <p:cNvPr id="50" name="Freeform 181"/>
            <p:cNvSpPr>
              <a:spLocks noEditPoints="1"/>
            </p:cNvSpPr>
            <p:nvPr/>
          </p:nvSpPr>
          <p:spPr bwMode="auto">
            <a:xfrm>
              <a:off x="5791526" y="3776971"/>
              <a:ext cx="548068" cy="548068"/>
            </a:xfrm>
            <a:custGeom>
              <a:avLst/>
              <a:gdLst>
                <a:gd name="T0" fmla="*/ 245 w 814"/>
                <a:gd name="T1" fmla="*/ 91 h 814"/>
                <a:gd name="T2" fmla="*/ 208 w 814"/>
                <a:gd name="T3" fmla="*/ 148 h 814"/>
                <a:gd name="T4" fmla="*/ 103 w 814"/>
                <a:gd name="T5" fmla="*/ 230 h 814"/>
                <a:gd name="T6" fmla="*/ 63 w 814"/>
                <a:gd name="T7" fmla="*/ 360 h 814"/>
                <a:gd name="T8" fmla="*/ 56 w 814"/>
                <a:gd name="T9" fmla="*/ 463 h 814"/>
                <a:gd name="T10" fmla="*/ 477 w 814"/>
                <a:gd name="T11" fmla="*/ 756 h 814"/>
                <a:gd name="T12" fmla="*/ 432 w 814"/>
                <a:gd name="T13" fmla="*/ 736 h 814"/>
                <a:gd name="T14" fmla="*/ 378 w 814"/>
                <a:gd name="T15" fmla="*/ 669 h 814"/>
                <a:gd name="T16" fmla="*/ 311 w 814"/>
                <a:gd name="T17" fmla="*/ 511 h 814"/>
                <a:gd name="T18" fmla="*/ 189 w 814"/>
                <a:gd name="T19" fmla="*/ 430 h 814"/>
                <a:gd name="T20" fmla="*/ 284 w 814"/>
                <a:gd name="T21" fmla="*/ 298 h 814"/>
                <a:gd name="T22" fmla="*/ 379 w 814"/>
                <a:gd name="T23" fmla="*/ 347 h 814"/>
                <a:gd name="T24" fmla="*/ 499 w 814"/>
                <a:gd name="T25" fmla="*/ 328 h 814"/>
                <a:gd name="T26" fmla="*/ 510 w 814"/>
                <a:gd name="T27" fmla="*/ 292 h 814"/>
                <a:gd name="T28" fmla="*/ 508 w 814"/>
                <a:gd name="T29" fmla="*/ 256 h 814"/>
                <a:gd name="T30" fmla="*/ 468 w 814"/>
                <a:gd name="T31" fmla="*/ 319 h 814"/>
                <a:gd name="T32" fmla="*/ 386 w 814"/>
                <a:gd name="T33" fmla="*/ 261 h 814"/>
                <a:gd name="T34" fmla="*/ 315 w 814"/>
                <a:gd name="T35" fmla="*/ 284 h 814"/>
                <a:gd name="T36" fmla="*/ 296 w 814"/>
                <a:gd name="T37" fmla="*/ 264 h 814"/>
                <a:gd name="T38" fmla="*/ 285 w 814"/>
                <a:gd name="T39" fmla="*/ 227 h 814"/>
                <a:gd name="T40" fmla="*/ 355 w 814"/>
                <a:gd name="T41" fmla="*/ 194 h 814"/>
                <a:gd name="T42" fmla="*/ 423 w 814"/>
                <a:gd name="T43" fmla="*/ 209 h 814"/>
                <a:gd name="T44" fmla="*/ 447 w 814"/>
                <a:gd name="T45" fmla="*/ 163 h 814"/>
                <a:gd name="T46" fmla="*/ 405 w 814"/>
                <a:gd name="T47" fmla="*/ 167 h 814"/>
                <a:gd name="T48" fmla="*/ 497 w 814"/>
                <a:gd name="T49" fmla="*/ 89 h 814"/>
                <a:gd name="T50" fmla="*/ 548 w 814"/>
                <a:gd name="T51" fmla="*/ 105 h 814"/>
                <a:gd name="T52" fmla="*/ 384 w 814"/>
                <a:gd name="T53" fmla="*/ 0 h 814"/>
                <a:gd name="T54" fmla="*/ 675 w 814"/>
                <a:gd name="T55" fmla="*/ 101 h 814"/>
                <a:gd name="T56" fmla="*/ 814 w 814"/>
                <a:gd name="T57" fmla="*/ 431 h 814"/>
                <a:gd name="T58" fmla="*/ 696 w 814"/>
                <a:gd name="T59" fmla="*/ 693 h 814"/>
                <a:gd name="T60" fmla="*/ 384 w 814"/>
                <a:gd name="T61" fmla="*/ 814 h 814"/>
                <a:gd name="T62" fmla="*/ 7 w 814"/>
                <a:gd name="T63" fmla="*/ 477 h 814"/>
                <a:gd name="T64" fmla="*/ 2 w 814"/>
                <a:gd name="T65" fmla="*/ 375 h 814"/>
                <a:gd name="T66" fmla="*/ 337 w 814"/>
                <a:gd name="T67" fmla="*/ 7 h 814"/>
                <a:gd name="T68" fmla="*/ 732 w 814"/>
                <a:gd name="T69" fmla="*/ 553 h 814"/>
                <a:gd name="T70" fmla="*/ 740 w 814"/>
                <a:gd name="T71" fmla="*/ 490 h 814"/>
                <a:gd name="T72" fmla="*/ 698 w 814"/>
                <a:gd name="T73" fmla="*/ 431 h 814"/>
                <a:gd name="T74" fmla="*/ 633 w 814"/>
                <a:gd name="T75" fmla="*/ 425 h 814"/>
                <a:gd name="T76" fmla="*/ 540 w 814"/>
                <a:gd name="T77" fmla="*/ 423 h 814"/>
                <a:gd name="T78" fmla="*/ 556 w 814"/>
                <a:gd name="T79" fmla="*/ 465 h 814"/>
                <a:gd name="T80" fmla="*/ 613 w 814"/>
                <a:gd name="T81" fmla="*/ 462 h 814"/>
                <a:gd name="T82" fmla="*/ 509 w 814"/>
                <a:gd name="T83" fmla="*/ 678 h 814"/>
                <a:gd name="T84" fmla="*/ 484 w 814"/>
                <a:gd name="T85" fmla="*/ 75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4" h="814">
                  <a:moveTo>
                    <a:pt x="555" y="83"/>
                  </a:moveTo>
                  <a:cubicBezTo>
                    <a:pt x="511" y="64"/>
                    <a:pt x="466" y="53"/>
                    <a:pt x="419" y="52"/>
                  </a:cubicBezTo>
                  <a:cubicBezTo>
                    <a:pt x="357" y="50"/>
                    <a:pt x="299" y="63"/>
                    <a:pt x="245" y="91"/>
                  </a:cubicBezTo>
                  <a:cubicBezTo>
                    <a:pt x="242" y="92"/>
                    <a:pt x="225" y="102"/>
                    <a:pt x="194" y="121"/>
                  </a:cubicBezTo>
                  <a:cubicBezTo>
                    <a:pt x="206" y="128"/>
                    <a:pt x="206" y="128"/>
                    <a:pt x="206" y="128"/>
                  </a:cubicBezTo>
                  <a:cubicBezTo>
                    <a:pt x="214" y="134"/>
                    <a:pt x="214" y="140"/>
                    <a:pt x="208" y="148"/>
                  </a:cubicBezTo>
                  <a:cubicBezTo>
                    <a:pt x="205" y="150"/>
                    <a:pt x="204" y="153"/>
                    <a:pt x="203" y="155"/>
                  </a:cubicBezTo>
                  <a:cubicBezTo>
                    <a:pt x="195" y="173"/>
                    <a:pt x="183" y="190"/>
                    <a:pt x="166" y="204"/>
                  </a:cubicBezTo>
                  <a:cubicBezTo>
                    <a:pt x="145" y="222"/>
                    <a:pt x="124" y="231"/>
                    <a:pt x="103" y="230"/>
                  </a:cubicBezTo>
                  <a:cubicBezTo>
                    <a:pt x="100" y="230"/>
                    <a:pt x="98" y="231"/>
                    <a:pt x="96" y="234"/>
                  </a:cubicBezTo>
                  <a:cubicBezTo>
                    <a:pt x="76" y="270"/>
                    <a:pt x="63" y="307"/>
                    <a:pt x="56" y="348"/>
                  </a:cubicBezTo>
                  <a:cubicBezTo>
                    <a:pt x="55" y="354"/>
                    <a:pt x="57" y="358"/>
                    <a:pt x="63" y="360"/>
                  </a:cubicBezTo>
                  <a:cubicBezTo>
                    <a:pt x="77" y="365"/>
                    <a:pt x="86" y="373"/>
                    <a:pt x="92" y="384"/>
                  </a:cubicBezTo>
                  <a:cubicBezTo>
                    <a:pt x="96" y="391"/>
                    <a:pt x="95" y="398"/>
                    <a:pt x="90" y="403"/>
                  </a:cubicBezTo>
                  <a:cubicBezTo>
                    <a:pt x="75" y="418"/>
                    <a:pt x="64" y="437"/>
                    <a:pt x="56" y="463"/>
                  </a:cubicBezTo>
                  <a:cubicBezTo>
                    <a:pt x="56" y="464"/>
                    <a:pt x="56" y="467"/>
                    <a:pt x="57" y="470"/>
                  </a:cubicBezTo>
                  <a:cubicBezTo>
                    <a:pt x="68" y="532"/>
                    <a:pt x="92" y="585"/>
                    <a:pt x="130" y="630"/>
                  </a:cubicBezTo>
                  <a:cubicBezTo>
                    <a:pt x="220" y="738"/>
                    <a:pt x="336" y="780"/>
                    <a:pt x="477" y="756"/>
                  </a:cubicBezTo>
                  <a:cubicBezTo>
                    <a:pt x="479" y="756"/>
                    <a:pt x="481" y="755"/>
                    <a:pt x="483" y="752"/>
                  </a:cubicBezTo>
                  <a:cubicBezTo>
                    <a:pt x="475" y="752"/>
                    <a:pt x="469" y="752"/>
                    <a:pt x="465" y="751"/>
                  </a:cubicBezTo>
                  <a:cubicBezTo>
                    <a:pt x="455" y="748"/>
                    <a:pt x="444" y="743"/>
                    <a:pt x="432" y="736"/>
                  </a:cubicBezTo>
                  <a:cubicBezTo>
                    <a:pt x="428" y="733"/>
                    <a:pt x="418" y="726"/>
                    <a:pt x="402" y="715"/>
                  </a:cubicBezTo>
                  <a:cubicBezTo>
                    <a:pt x="389" y="704"/>
                    <a:pt x="382" y="693"/>
                    <a:pt x="381" y="680"/>
                  </a:cubicBezTo>
                  <a:cubicBezTo>
                    <a:pt x="378" y="669"/>
                    <a:pt x="378" y="669"/>
                    <a:pt x="378" y="669"/>
                  </a:cubicBezTo>
                  <a:cubicBezTo>
                    <a:pt x="370" y="614"/>
                    <a:pt x="365" y="582"/>
                    <a:pt x="362" y="571"/>
                  </a:cubicBezTo>
                  <a:cubicBezTo>
                    <a:pt x="360" y="555"/>
                    <a:pt x="354" y="541"/>
                    <a:pt x="344" y="529"/>
                  </a:cubicBezTo>
                  <a:cubicBezTo>
                    <a:pt x="334" y="518"/>
                    <a:pt x="323" y="512"/>
                    <a:pt x="311" y="511"/>
                  </a:cubicBezTo>
                  <a:cubicBezTo>
                    <a:pt x="300" y="511"/>
                    <a:pt x="284" y="510"/>
                    <a:pt x="264" y="506"/>
                  </a:cubicBezTo>
                  <a:cubicBezTo>
                    <a:pt x="244" y="502"/>
                    <a:pt x="228" y="493"/>
                    <a:pt x="214" y="479"/>
                  </a:cubicBezTo>
                  <a:cubicBezTo>
                    <a:pt x="201" y="466"/>
                    <a:pt x="192" y="449"/>
                    <a:pt x="189" y="430"/>
                  </a:cubicBezTo>
                  <a:cubicBezTo>
                    <a:pt x="184" y="399"/>
                    <a:pt x="191" y="370"/>
                    <a:pt x="210" y="342"/>
                  </a:cubicBezTo>
                  <a:cubicBezTo>
                    <a:pt x="218" y="331"/>
                    <a:pt x="229" y="321"/>
                    <a:pt x="244" y="314"/>
                  </a:cubicBezTo>
                  <a:cubicBezTo>
                    <a:pt x="247" y="313"/>
                    <a:pt x="260" y="307"/>
                    <a:pt x="284" y="298"/>
                  </a:cubicBezTo>
                  <a:cubicBezTo>
                    <a:pt x="287" y="297"/>
                    <a:pt x="287" y="297"/>
                    <a:pt x="287" y="297"/>
                  </a:cubicBezTo>
                  <a:cubicBezTo>
                    <a:pt x="302" y="295"/>
                    <a:pt x="319" y="300"/>
                    <a:pt x="336" y="314"/>
                  </a:cubicBezTo>
                  <a:cubicBezTo>
                    <a:pt x="379" y="347"/>
                    <a:pt x="379" y="347"/>
                    <a:pt x="379" y="347"/>
                  </a:cubicBezTo>
                  <a:cubicBezTo>
                    <a:pt x="393" y="357"/>
                    <a:pt x="407" y="364"/>
                    <a:pt x="422" y="365"/>
                  </a:cubicBezTo>
                  <a:cubicBezTo>
                    <a:pt x="425" y="365"/>
                    <a:pt x="428" y="364"/>
                    <a:pt x="431" y="363"/>
                  </a:cubicBezTo>
                  <a:cubicBezTo>
                    <a:pt x="499" y="328"/>
                    <a:pt x="499" y="328"/>
                    <a:pt x="499" y="328"/>
                  </a:cubicBezTo>
                  <a:cubicBezTo>
                    <a:pt x="507" y="324"/>
                    <a:pt x="511" y="318"/>
                    <a:pt x="513" y="311"/>
                  </a:cubicBezTo>
                  <a:cubicBezTo>
                    <a:pt x="506" y="308"/>
                    <a:pt x="502" y="305"/>
                    <a:pt x="502" y="303"/>
                  </a:cubicBezTo>
                  <a:cubicBezTo>
                    <a:pt x="502" y="301"/>
                    <a:pt x="504" y="298"/>
                    <a:pt x="510" y="292"/>
                  </a:cubicBezTo>
                  <a:cubicBezTo>
                    <a:pt x="516" y="287"/>
                    <a:pt x="522" y="282"/>
                    <a:pt x="526" y="277"/>
                  </a:cubicBezTo>
                  <a:cubicBezTo>
                    <a:pt x="532" y="272"/>
                    <a:pt x="532" y="267"/>
                    <a:pt x="526" y="264"/>
                  </a:cubicBezTo>
                  <a:cubicBezTo>
                    <a:pt x="519" y="258"/>
                    <a:pt x="513" y="255"/>
                    <a:pt x="508" y="256"/>
                  </a:cubicBezTo>
                  <a:cubicBezTo>
                    <a:pt x="498" y="256"/>
                    <a:pt x="489" y="259"/>
                    <a:pt x="481" y="266"/>
                  </a:cubicBezTo>
                  <a:cubicBezTo>
                    <a:pt x="472" y="273"/>
                    <a:pt x="467" y="281"/>
                    <a:pt x="466" y="291"/>
                  </a:cubicBezTo>
                  <a:cubicBezTo>
                    <a:pt x="465" y="293"/>
                    <a:pt x="466" y="302"/>
                    <a:pt x="468" y="319"/>
                  </a:cubicBezTo>
                  <a:cubicBezTo>
                    <a:pt x="455" y="318"/>
                    <a:pt x="447" y="317"/>
                    <a:pt x="446" y="316"/>
                  </a:cubicBezTo>
                  <a:cubicBezTo>
                    <a:pt x="435" y="314"/>
                    <a:pt x="425" y="306"/>
                    <a:pt x="414" y="293"/>
                  </a:cubicBezTo>
                  <a:cubicBezTo>
                    <a:pt x="397" y="273"/>
                    <a:pt x="388" y="263"/>
                    <a:pt x="386" y="261"/>
                  </a:cubicBezTo>
                  <a:cubicBezTo>
                    <a:pt x="373" y="248"/>
                    <a:pt x="358" y="246"/>
                    <a:pt x="342" y="254"/>
                  </a:cubicBezTo>
                  <a:cubicBezTo>
                    <a:pt x="340" y="255"/>
                    <a:pt x="338" y="257"/>
                    <a:pt x="337" y="260"/>
                  </a:cubicBezTo>
                  <a:cubicBezTo>
                    <a:pt x="334" y="271"/>
                    <a:pt x="327" y="280"/>
                    <a:pt x="315" y="284"/>
                  </a:cubicBezTo>
                  <a:cubicBezTo>
                    <a:pt x="304" y="288"/>
                    <a:pt x="293" y="287"/>
                    <a:pt x="283" y="281"/>
                  </a:cubicBezTo>
                  <a:cubicBezTo>
                    <a:pt x="276" y="276"/>
                    <a:pt x="276" y="272"/>
                    <a:pt x="283" y="268"/>
                  </a:cubicBezTo>
                  <a:cubicBezTo>
                    <a:pt x="285" y="267"/>
                    <a:pt x="289" y="266"/>
                    <a:pt x="296" y="264"/>
                  </a:cubicBezTo>
                  <a:cubicBezTo>
                    <a:pt x="308" y="261"/>
                    <a:pt x="310" y="256"/>
                    <a:pt x="302" y="246"/>
                  </a:cubicBezTo>
                  <a:cubicBezTo>
                    <a:pt x="291" y="235"/>
                    <a:pt x="291" y="235"/>
                    <a:pt x="291" y="235"/>
                  </a:cubicBezTo>
                  <a:cubicBezTo>
                    <a:pt x="285" y="227"/>
                    <a:pt x="285" y="227"/>
                    <a:pt x="285" y="227"/>
                  </a:cubicBezTo>
                  <a:cubicBezTo>
                    <a:pt x="293" y="227"/>
                    <a:pt x="293" y="227"/>
                    <a:pt x="293" y="227"/>
                  </a:cubicBezTo>
                  <a:cubicBezTo>
                    <a:pt x="313" y="226"/>
                    <a:pt x="332" y="220"/>
                    <a:pt x="350" y="207"/>
                  </a:cubicBezTo>
                  <a:cubicBezTo>
                    <a:pt x="356" y="203"/>
                    <a:pt x="358" y="199"/>
                    <a:pt x="355" y="194"/>
                  </a:cubicBezTo>
                  <a:cubicBezTo>
                    <a:pt x="362" y="189"/>
                    <a:pt x="370" y="189"/>
                    <a:pt x="378" y="194"/>
                  </a:cubicBezTo>
                  <a:cubicBezTo>
                    <a:pt x="400" y="205"/>
                    <a:pt x="400" y="205"/>
                    <a:pt x="400" y="205"/>
                  </a:cubicBezTo>
                  <a:cubicBezTo>
                    <a:pt x="409" y="209"/>
                    <a:pt x="417" y="211"/>
                    <a:pt x="423" y="209"/>
                  </a:cubicBezTo>
                  <a:cubicBezTo>
                    <a:pt x="430" y="207"/>
                    <a:pt x="436" y="202"/>
                    <a:pt x="441" y="193"/>
                  </a:cubicBezTo>
                  <a:cubicBezTo>
                    <a:pt x="444" y="189"/>
                    <a:pt x="446" y="185"/>
                    <a:pt x="448" y="180"/>
                  </a:cubicBezTo>
                  <a:cubicBezTo>
                    <a:pt x="450" y="173"/>
                    <a:pt x="450" y="167"/>
                    <a:pt x="447" y="163"/>
                  </a:cubicBezTo>
                  <a:cubicBezTo>
                    <a:pt x="444" y="159"/>
                    <a:pt x="438" y="158"/>
                    <a:pt x="431" y="158"/>
                  </a:cubicBezTo>
                  <a:cubicBezTo>
                    <a:pt x="428" y="158"/>
                    <a:pt x="424" y="159"/>
                    <a:pt x="420" y="160"/>
                  </a:cubicBezTo>
                  <a:cubicBezTo>
                    <a:pt x="413" y="163"/>
                    <a:pt x="408" y="166"/>
                    <a:pt x="405" y="167"/>
                  </a:cubicBezTo>
                  <a:cubicBezTo>
                    <a:pt x="401" y="161"/>
                    <a:pt x="401" y="155"/>
                    <a:pt x="405" y="149"/>
                  </a:cubicBezTo>
                  <a:cubicBezTo>
                    <a:pt x="412" y="136"/>
                    <a:pt x="423" y="125"/>
                    <a:pt x="439" y="114"/>
                  </a:cubicBezTo>
                  <a:cubicBezTo>
                    <a:pt x="460" y="99"/>
                    <a:pt x="479" y="91"/>
                    <a:pt x="497" y="89"/>
                  </a:cubicBezTo>
                  <a:cubicBezTo>
                    <a:pt x="500" y="89"/>
                    <a:pt x="504" y="90"/>
                    <a:pt x="509" y="93"/>
                  </a:cubicBezTo>
                  <a:cubicBezTo>
                    <a:pt x="513" y="95"/>
                    <a:pt x="520" y="99"/>
                    <a:pt x="529" y="105"/>
                  </a:cubicBezTo>
                  <a:cubicBezTo>
                    <a:pt x="536" y="107"/>
                    <a:pt x="542" y="107"/>
                    <a:pt x="548" y="105"/>
                  </a:cubicBezTo>
                  <a:cubicBezTo>
                    <a:pt x="554" y="102"/>
                    <a:pt x="557" y="99"/>
                    <a:pt x="559" y="93"/>
                  </a:cubicBezTo>
                  <a:cubicBezTo>
                    <a:pt x="561" y="89"/>
                    <a:pt x="559" y="85"/>
                    <a:pt x="555" y="83"/>
                  </a:cubicBezTo>
                  <a:close/>
                  <a:moveTo>
                    <a:pt x="384" y="0"/>
                  </a:moveTo>
                  <a:cubicBezTo>
                    <a:pt x="431" y="0"/>
                    <a:pt x="431" y="0"/>
                    <a:pt x="431" y="0"/>
                  </a:cubicBezTo>
                  <a:cubicBezTo>
                    <a:pt x="463" y="4"/>
                    <a:pt x="463" y="4"/>
                    <a:pt x="463" y="4"/>
                  </a:cubicBezTo>
                  <a:cubicBezTo>
                    <a:pt x="544" y="16"/>
                    <a:pt x="615" y="48"/>
                    <a:pt x="675" y="101"/>
                  </a:cubicBezTo>
                  <a:cubicBezTo>
                    <a:pt x="747" y="164"/>
                    <a:pt x="791" y="243"/>
                    <a:pt x="808" y="337"/>
                  </a:cubicBezTo>
                  <a:cubicBezTo>
                    <a:pt x="809" y="347"/>
                    <a:pt x="812" y="363"/>
                    <a:pt x="814" y="384"/>
                  </a:cubicBezTo>
                  <a:cubicBezTo>
                    <a:pt x="814" y="431"/>
                    <a:pt x="814" y="431"/>
                    <a:pt x="814" y="431"/>
                  </a:cubicBezTo>
                  <a:cubicBezTo>
                    <a:pt x="813" y="440"/>
                    <a:pt x="813" y="440"/>
                    <a:pt x="813" y="440"/>
                  </a:cubicBezTo>
                  <a:cubicBezTo>
                    <a:pt x="811" y="449"/>
                    <a:pt x="809" y="464"/>
                    <a:pt x="806" y="483"/>
                  </a:cubicBezTo>
                  <a:cubicBezTo>
                    <a:pt x="791" y="564"/>
                    <a:pt x="755" y="634"/>
                    <a:pt x="696" y="693"/>
                  </a:cubicBezTo>
                  <a:cubicBezTo>
                    <a:pt x="635" y="755"/>
                    <a:pt x="562" y="793"/>
                    <a:pt x="477" y="808"/>
                  </a:cubicBezTo>
                  <a:cubicBezTo>
                    <a:pt x="431" y="814"/>
                    <a:pt x="431" y="814"/>
                    <a:pt x="431" y="814"/>
                  </a:cubicBezTo>
                  <a:cubicBezTo>
                    <a:pt x="384" y="814"/>
                    <a:pt x="384" y="814"/>
                    <a:pt x="384" y="814"/>
                  </a:cubicBezTo>
                  <a:cubicBezTo>
                    <a:pt x="351" y="810"/>
                    <a:pt x="351" y="810"/>
                    <a:pt x="351" y="810"/>
                  </a:cubicBezTo>
                  <a:cubicBezTo>
                    <a:pt x="270" y="799"/>
                    <a:pt x="200" y="767"/>
                    <a:pt x="139" y="713"/>
                  </a:cubicBezTo>
                  <a:cubicBezTo>
                    <a:pt x="67" y="650"/>
                    <a:pt x="23" y="571"/>
                    <a:pt x="7" y="477"/>
                  </a:cubicBezTo>
                  <a:cubicBezTo>
                    <a:pt x="4" y="457"/>
                    <a:pt x="2" y="441"/>
                    <a:pt x="0" y="431"/>
                  </a:cubicBezTo>
                  <a:cubicBezTo>
                    <a:pt x="0" y="384"/>
                    <a:pt x="0" y="384"/>
                    <a:pt x="0" y="384"/>
                  </a:cubicBezTo>
                  <a:cubicBezTo>
                    <a:pt x="2" y="375"/>
                    <a:pt x="2" y="375"/>
                    <a:pt x="2" y="375"/>
                  </a:cubicBezTo>
                  <a:cubicBezTo>
                    <a:pt x="5" y="350"/>
                    <a:pt x="7" y="335"/>
                    <a:pt x="8" y="331"/>
                  </a:cubicBezTo>
                  <a:cubicBezTo>
                    <a:pt x="23" y="250"/>
                    <a:pt x="60" y="180"/>
                    <a:pt x="118" y="121"/>
                  </a:cubicBezTo>
                  <a:cubicBezTo>
                    <a:pt x="179" y="60"/>
                    <a:pt x="252" y="21"/>
                    <a:pt x="337" y="7"/>
                  </a:cubicBezTo>
                  <a:lnTo>
                    <a:pt x="384" y="0"/>
                  </a:lnTo>
                  <a:close/>
                  <a:moveTo>
                    <a:pt x="514" y="747"/>
                  </a:moveTo>
                  <a:cubicBezTo>
                    <a:pt x="614" y="713"/>
                    <a:pt x="687" y="649"/>
                    <a:pt x="732" y="553"/>
                  </a:cubicBezTo>
                  <a:cubicBezTo>
                    <a:pt x="743" y="529"/>
                    <a:pt x="750" y="505"/>
                    <a:pt x="755" y="481"/>
                  </a:cubicBezTo>
                  <a:cubicBezTo>
                    <a:pt x="752" y="483"/>
                    <a:pt x="752" y="483"/>
                    <a:pt x="752" y="483"/>
                  </a:cubicBezTo>
                  <a:cubicBezTo>
                    <a:pt x="747" y="489"/>
                    <a:pt x="743" y="491"/>
                    <a:pt x="740" y="490"/>
                  </a:cubicBezTo>
                  <a:cubicBezTo>
                    <a:pt x="737" y="489"/>
                    <a:pt x="734" y="485"/>
                    <a:pt x="732" y="478"/>
                  </a:cubicBezTo>
                  <a:cubicBezTo>
                    <a:pt x="730" y="468"/>
                    <a:pt x="728" y="460"/>
                    <a:pt x="727" y="455"/>
                  </a:cubicBezTo>
                  <a:cubicBezTo>
                    <a:pt x="723" y="440"/>
                    <a:pt x="713" y="432"/>
                    <a:pt x="698" y="431"/>
                  </a:cubicBezTo>
                  <a:cubicBezTo>
                    <a:pt x="676" y="431"/>
                    <a:pt x="676" y="431"/>
                    <a:pt x="676" y="431"/>
                  </a:cubicBezTo>
                  <a:cubicBezTo>
                    <a:pt x="667" y="430"/>
                    <a:pt x="655" y="428"/>
                    <a:pt x="639" y="425"/>
                  </a:cubicBezTo>
                  <a:cubicBezTo>
                    <a:pt x="636" y="425"/>
                    <a:pt x="634" y="425"/>
                    <a:pt x="633" y="425"/>
                  </a:cubicBezTo>
                  <a:cubicBezTo>
                    <a:pt x="625" y="429"/>
                    <a:pt x="614" y="430"/>
                    <a:pt x="599" y="427"/>
                  </a:cubicBezTo>
                  <a:cubicBezTo>
                    <a:pt x="577" y="422"/>
                    <a:pt x="564" y="419"/>
                    <a:pt x="560" y="419"/>
                  </a:cubicBezTo>
                  <a:cubicBezTo>
                    <a:pt x="550" y="417"/>
                    <a:pt x="544" y="419"/>
                    <a:pt x="540" y="423"/>
                  </a:cubicBezTo>
                  <a:cubicBezTo>
                    <a:pt x="536" y="426"/>
                    <a:pt x="534" y="433"/>
                    <a:pt x="534" y="442"/>
                  </a:cubicBezTo>
                  <a:cubicBezTo>
                    <a:pt x="535" y="448"/>
                    <a:pt x="535" y="448"/>
                    <a:pt x="535" y="448"/>
                  </a:cubicBezTo>
                  <a:cubicBezTo>
                    <a:pt x="537" y="461"/>
                    <a:pt x="543" y="466"/>
                    <a:pt x="556" y="465"/>
                  </a:cubicBezTo>
                  <a:cubicBezTo>
                    <a:pt x="562" y="464"/>
                    <a:pt x="571" y="462"/>
                    <a:pt x="582" y="459"/>
                  </a:cubicBezTo>
                  <a:cubicBezTo>
                    <a:pt x="604" y="452"/>
                    <a:pt x="604" y="452"/>
                    <a:pt x="604" y="452"/>
                  </a:cubicBezTo>
                  <a:cubicBezTo>
                    <a:pt x="613" y="450"/>
                    <a:pt x="616" y="453"/>
                    <a:pt x="613" y="462"/>
                  </a:cubicBezTo>
                  <a:cubicBezTo>
                    <a:pt x="612" y="465"/>
                    <a:pt x="610" y="470"/>
                    <a:pt x="606" y="476"/>
                  </a:cubicBezTo>
                  <a:cubicBezTo>
                    <a:pt x="577" y="527"/>
                    <a:pt x="556" y="565"/>
                    <a:pt x="542" y="591"/>
                  </a:cubicBezTo>
                  <a:cubicBezTo>
                    <a:pt x="524" y="624"/>
                    <a:pt x="513" y="653"/>
                    <a:pt x="509" y="678"/>
                  </a:cubicBezTo>
                  <a:cubicBezTo>
                    <a:pt x="507" y="688"/>
                    <a:pt x="506" y="703"/>
                    <a:pt x="506" y="723"/>
                  </a:cubicBezTo>
                  <a:cubicBezTo>
                    <a:pt x="505" y="731"/>
                    <a:pt x="503" y="738"/>
                    <a:pt x="499" y="744"/>
                  </a:cubicBezTo>
                  <a:cubicBezTo>
                    <a:pt x="495" y="749"/>
                    <a:pt x="490" y="752"/>
                    <a:pt x="484" y="752"/>
                  </a:cubicBezTo>
                  <a:cubicBezTo>
                    <a:pt x="486" y="752"/>
                    <a:pt x="489" y="753"/>
                    <a:pt x="493" y="753"/>
                  </a:cubicBezTo>
                  <a:lnTo>
                    <a:pt x="514" y="7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Rectangle 24"/>
          <p:cNvSpPr>
            <a:spLocks noChangeArrowheads="1"/>
          </p:cNvSpPr>
          <p:nvPr/>
        </p:nvSpPr>
        <p:spPr bwMode="auto">
          <a:xfrm>
            <a:off x="6169626" y="1928789"/>
            <a:ext cx="1818515" cy="19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200" b="1" dirty="0">
                <a:latin typeface="+mn-ea"/>
              </a:rPr>
              <a:t>可拓展物联网节点设计</a:t>
            </a:r>
            <a:endParaRPr lang="en-US" altLang="zh-CN" sz="1200" b="1" dirty="0">
              <a:latin typeface="+mn-ea"/>
            </a:endParaRPr>
          </a:p>
        </p:txBody>
      </p:sp>
      <p:sp>
        <p:nvSpPr>
          <p:cNvPr id="19" name="文本框 18"/>
          <p:cNvSpPr txBox="1"/>
          <p:nvPr/>
        </p:nvSpPr>
        <p:spPr>
          <a:xfrm>
            <a:off x="6122641" y="2202156"/>
            <a:ext cx="2026550" cy="1938992"/>
          </a:xfrm>
          <a:prstGeom prst="rect">
            <a:avLst/>
          </a:prstGeom>
          <a:noFill/>
        </p:spPr>
        <p:txBody>
          <a:bodyPr wrap="square" rtlCol="0">
            <a:spAutoFit/>
          </a:bodyPr>
          <a:lstStyle/>
          <a:p>
            <a:pPr>
              <a:lnSpc>
                <a:spcPct val="150000"/>
              </a:lnSpc>
            </a:pPr>
            <a:r>
              <a:rPr lang="zh-CN" altLang="en-US" sz="1000" dirty="0">
                <a:latin typeface="微软雅黑" panose="020B0503020204020204" pitchFamily="34" charset="-122"/>
                <a:ea typeface="微软雅黑" panose="020B0503020204020204" pitchFamily="34" charset="-122"/>
                <a:cs typeface="Hiragino Sans GB W3" charset="-122"/>
              </a:rPr>
              <a:t>对于开发者来说</a:t>
            </a:r>
            <a:r>
              <a:rPr lang="zh-CN" altLang="en-US" sz="1000" dirty="0" smtClean="0">
                <a:latin typeface="微软雅黑" panose="020B0503020204020204" pitchFamily="34" charset="-122"/>
                <a:ea typeface="微软雅黑" panose="020B0503020204020204" pitchFamily="34" charset="-122"/>
                <a:cs typeface="Hiragino Sans GB W3" charset="-122"/>
              </a:rPr>
              <a:t>，无需对</a:t>
            </a:r>
            <a:r>
              <a:rPr lang="zh-CN" altLang="en-US" sz="1000" dirty="0">
                <a:latin typeface="微软雅黑" panose="020B0503020204020204" pitchFamily="34" charset="-122"/>
                <a:ea typeface="微软雅黑" panose="020B0503020204020204" pitchFamily="34" charset="-122"/>
                <a:cs typeface="Hiragino Sans GB W3" charset="-122"/>
              </a:rPr>
              <a:t>系统进行任何</a:t>
            </a:r>
            <a:r>
              <a:rPr lang="zh-CN" altLang="en-US" sz="1000" dirty="0" smtClean="0">
                <a:latin typeface="微软雅黑" panose="020B0503020204020204" pitchFamily="34" charset="-122"/>
                <a:ea typeface="微软雅黑" panose="020B0503020204020204" pitchFamily="34" charset="-122"/>
                <a:cs typeface="Hiragino Sans GB W3" charset="-122"/>
              </a:rPr>
              <a:t>结构上</a:t>
            </a:r>
            <a:r>
              <a:rPr lang="zh-CN" altLang="en-US" sz="1000" dirty="0">
                <a:latin typeface="微软雅黑" panose="020B0503020204020204" pitchFamily="34" charset="-122"/>
                <a:ea typeface="微软雅黑" panose="020B0503020204020204" pitchFamily="34" charset="-122"/>
                <a:cs typeface="Hiragino Sans GB W3" charset="-122"/>
              </a:rPr>
              <a:t>的更改，</a:t>
            </a:r>
            <a:r>
              <a:rPr lang="zh-CN" altLang="en-US" sz="1000" dirty="0" smtClean="0">
                <a:latin typeface="微软雅黑" panose="020B0503020204020204" pitchFamily="34" charset="-122"/>
                <a:ea typeface="微软雅黑" panose="020B0503020204020204" pitchFamily="34" charset="-122"/>
                <a:cs typeface="Hiragino Sans GB W3" charset="-122"/>
              </a:rPr>
              <a:t>只需在</a:t>
            </a:r>
            <a:r>
              <a:rPr lang="zh-CN" altLang="en-US" sz="1000" dirty="0">
                <a:latin typeface="微软雅黑" panose="020B0503020204020204" pitchFamily="34" charset="-122"/>
                <a:ea typeface="微软雅黑" panose="020B0503020204020204" pitchFamily="34" charset="-122"/>
                <a:cs typeface="Hiragino Sans GB W3" charset="-122"/>
              </a:rPr>
              <a:t>云端再加上新的节点的数据点，即可实现云端到开发节点之间的</a:t>
            </a:r>
            <a:r>
              <a:rPr lang="zh-CN" altLang="en-US" sz="1000" dirty="0" smtClean="0">
                <a:latin typeface="微软雅黑" panose="020B0503020204020204" pitchFamily="34" charset="-122"/>
                <a:ea typeface="微软雅黑" panose="020B0503020204020204" pitchFamily="34" charset="-122"/>
                <a:cs typeface="Hiragino Sans GB W3" charset="-122"/>
              </a:rPr>
              <a:t>通信</a:t>
            </a:r>
            <a:endParaRPr lang="en-US" altLang="zh-CN" sz="1000" dirty="0" smtClean="0">
              <a:latin typeface="微软雅黑" panose="020B0503020204020204" pitchFamily="34" charset="-122"/>
              <a:ea typeface="微软雅黑" panose="020B0503020204020204" pitchFamily="34" charset="-122"/>
              <a:cs typeface="Hiragino Sans GB W3" charset="-122"/>
            </a:endParaRPr>
          </a:p>
          <a:p>
            <a:pPr>
              <a:lnSpc>
                <a:spcPct val="150000"/>
              </a:lnSpc>
            </a:pPr>
            <a:r>
              <a:rPr lang="zh-CN" altLang="en-US" sz="1000" dirty="0" smtClean="0">
                <a:latin typeface="微软雅黑" panose="020B0503020204020204" pitchFamily="34" charset="-122"/>
                <a:ea typeface="微软雅黑" panose="020B0503020204020204" pitchFamily="34" charset="-122"/>
                <a:cs typeface="Hiragino Sans GB W3" charset="-122"/>
              </a:rPr>
              <a:t>对于</a:t>
            </a:r>
            <a:r>
              <a:rPr lang="zh-CN" altLang="en-US" sz="1000" dirty="0">
                <a:latin typeface="微软雅黑" panose="020B0503020204020204" pitchFamily="34" charset="-122"/>
                <a:ea typeface="微软雅黑" panose="020B0503020204020204" pitchFamily="34" charset="-122"/>
                <a:cs typeface="Hiragino Sans GB W3" charset="-122"/>
              </a:rPr>
              <a:t>用户来说</a:t>
            </a:r>
            <a:r>
              <a:rPr lang="zh-CN" altLang="en-US" sz="1000" dirty="0" smtClean="0">
                <a:latin typeface="微软雅黑" panose="020B0503020204020204" pitchFamily="34" charset="-122"/>
                <a:ea typeface="微软雅黑" panose="020B0503020204020204" pitchFamily="34" charset="-122"/>
                <a:cs typeface="Hiragino Sans GB W3" charset="-122"/>
              </a:rPr>
              <a:t>，只需</a:t>
            </a:r>
            <a:r>
              <a:rPr lang="zh-CN" altLang="en-US" sz="1000" dirty="0">
                <a:latin typeface="微软雅黑" panose="020B0503020204020204" pitchFamily="34" charset="-122"/>
                <a:ea typeface="微软雅黑" panose="020B0503020204020204" pitchFamily="34" charset="-122"/>
                <a:cs typeface="Hiragino Sans GB W3" charset="-122"/>
              </a:rPr>
              <a:t>要</a:t>
            </a:r>
            <a:r>
              <a:rPr lang="zh-CN" altLang="en-US" sz="1000" dirty="0" smtClean="0">
                <a:latin typeface="微软雅黑" panose="020B0503020204020204" pitchFamily="34" charset="-122"/>
                <a:ea typeface="微软雅黑" panose="020B0503020204020204" pitchFamily="34" charset="-122"/>
                <a:cs typeface="Hiragino Sans GB W3" charset="-122"/>
              </a:rPr>
              <a:t>扫描新设备</a:t>
            </a:r>
            <a:r>
              <a:rPr lang="zh-CN" altLang="en-US" sz="1000" dirty="0">
                <a:latin typeface="微软雅黑" panose="020B0503020204020204" pitchFamily="34" charset="-122"/>
                <a:ea typeface="微软雅黑" panose="020B0503020204020204" pitchFamily="34" charset="-122"/>
                <a:cs typeface="Hiragino Sans GB W3" charset="-122"/>
              </a:rPr>
              <a:t>的二维码</a:t>
            </a:r>
            <a:r>
              <a:rPr lang="zh-CN" altLang="en-US" sz="1000" dirty="0" smtClean="0">
                <a:latin typeface="微软雅黑" panose="020B0503020204020204" pitchFamily="34" charset="-122"/>
                <a:ea typeface="微软雅黑" panose="020B0503020204020204" pitchFamily="34" charset="-122"/>
                <a:cs typeface="Hiragino Sans GB W3" charset="-122"/>
              </a:rPr>
              <a:t>，即可接入智能家居托管系统进行管理</a:t>
            </a:r>
            <a:endParaRPr lang="zh-CN" altLang="en-US" sz="1000" dirty="0">
              <a:latin typeface="微软雅黑" panose="020B0503020204020204" pitchFamily="34" charset="-122"/>
              <a:ea typeface="微软雅黑" panose="020B0503020204020204" pitchFamily="34" charset="-122"/>
              <a:cs typeface="Hiragino Sans GB W3" charset="-122"/>
            </a:endParaRPr>
          </a:p>
        </p:txBody>
      </p:sp>
      <p:sp>
        <p:nvSpPr>
          <p:cNvPr id="59" name="Rectangle 24"/>
          <p:cNvSpPr>
            <a:spLocks noChangeArrowheads="1"/>
          </p:cNvSpPr>
          <p:nvPr/>
        </p:nvSpPr>
        <p:spPr bwMode="auto">
          <a:xfrm>
            <a:off x="1299686" y="1881811"/>
            <a:ext cx="1818515" cy="19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200" b="1" dirty="0" smtClean="0">
                <a:latin typeface="+mn-ea"/>
              </a:rPr>
              <a:t>基于云的交互式远程应用</a:t>
            </a:r>
            <a:endParaRPr lang="en-US" altLang="zh-CN" sz="1200" b="1" dirty="0">
              <a:latin typeface="+mn-ea"/>
            </a:endParaRPr>
          </a:p>
        </p:txBody>
      </p:sp>
      <p:sp>
        <p:nvSpPr>
          <p:cNvPr id="60" name="文本框 59"/>
          <p:cNvSpPr txBox="1"/>
          <p:nvPr/>
        </p:nvSpPr>
        <p:spPr>
          <a:xfrm>
            <a:off x="1252701" y="2155178"/>
            <a:ext cx="2026550" cy="1708160"/>
          </a:xfrm>
          <a:prstGeom prst="rect">
            <a:avLst/>
          </a:prstGeom>
          <a:noFill/>
        </p:spPr>
        <p:txBody>
          <a:bodyPr wrap="square" rtlCol="0">
            <a:spAutoFit/>
          </a:bodyPr>
          <a:lstStyle/>
          <a:p>
            <a:pPr>
              <a:lnSpc>
                <a:spcPct val="150000"/>
              </a:lnSpc>
            </a:pPr>
            <a:r>
              <a:rPr lang="zh-CN" altLang="en-US" sz="1000" dirty="0">
                <a:latin typeface="微软雅黑" panose="020B0503020204020204" pitchFamily="34" charset="-122"/>
                <a:ea typeface="微软雅黑" panose="020B0503020204020204" pitchFamily="34" charset="-122"/>
                <a:cs typeface="Hiragino Sans GB W3" charset="-122"/>
              </a:rPr>
              <a:t>各传感器数据通过自组网络传给云端，可实现各种传感器数据、各个继电器模块的状态等信息上传至云端服务器，</a:t>
            </a:r>
            <a:r>
              <a:rPr lang="zh-CN" altLang="en-US" sz="1000" dirty="0" smtClean="0">
                <a:latin typeface="微软雅黑" panose="020B0503020204020204" pitchFamily="34" charset="-122"/>
                <a:ea typeface="微软雅黑" panose="020B0503020204020204" pitchFamily="34" charset="-122"/>
                <a:cs typeface="Hiragino Sans GB W3" charset="-122"/>
              </a:rPr>
              <a:t>提供</a:t>
            </a:r>
            <a:r>
              <a:rPr lang="en-US" altLang="zh-CN" sz="1000" dirty="0" smtClean="0">
                <a:latin typeface="微软雅黑" panose="020B0503020204020204" pitchFamily="34" charset="-122"/>
                <a:ea typeface="微软雅黑" panose="020B0503020204020204" pitchFamily="34" charset="-122"/>
                <a:cs typeface="Hiragino Sans GB W3" charset="-122"/>
              </a:rPr>
              <a:t>APP</a:t>
            </a:r>
            <a:r>
              <a:rPr lang="zh-CN" altLang="en-US" sz="1000" dirty="0">
                <a:latin typeface="微软雅黑" panose="020B0503020204020204" pitchFamily="34" charset="-122"/>
                <a:ea typeface="微软雅黑" panose="020B0503020204020204" pitchFamily="34" charset="-122"/>
                <a:cs typeface="Hiragino Sans GB W3" charset="-122"/>
              </a:rPr>
              <a:t>交互查询，同时回传各种控制命令</a:t>
            </a:r>
            <a:r>
              <a:rPr lang="zh-CN" altLang="en-US" sz="1000" dirty="0" smtClean="0">
                <a:latin typeface="微软雅黑" panose="020B0503020204020204" pitchFamily="34" charset="-122"/>
                <a:ea typeface="微软雅黑" panose="020B0503020204020204" pitchFamily="34" charset="-122"/>
                <a:cs typeface="Hiragino Sans GB W3" charset="-122"/>
              </a:rPr>
              <a:t>，实现用户</a:t>
            </a:r>
            <a:r>
              <a:rPr lang="zh-CN" altLang="en-US" sz="1000" dirty="0">
                <a:latin typeface="微软雅黑" panose="020B0503020204020204" pitchFamily="34" charset="-122"/>
                <a:ea typeface="微软雅黑" panose="020B0503020204020204" pitchFamily="34" charset="-122"/>
                <a:cs typeface="Hiragino Sans GB W3" charset="-122"/>
              </a:rPr>
              <a:t>任何时间、任何地点对家中情况的掌控。</a:t>
            </a:r>
          </a:p>
        </p:txBody>
      </p:sp>
      <p:sp>
        <p:nvSpPr>
          <p:cNvPr id="61" name="Rectangle 2"/>
          <p:cNvSpPr>
            <a:spLocks noGrp="1" noChangeArrowheads="1"/>
          </p:cNvSpPr>
          <p:nvPr>
            <p:ph type="title"/>
          </p:nvPr>
        </p:nvSpPr>
        <p:spPr>
          <a:xfrm>
            <a:off x="457200" y="68574"/>
            <a:ext cx="8686800" cy="1143000"/>
          </a:xfrm>
        </p:spPr>
        <p:txBody>
          <a:bodyPr/>
          <a:lstStyle/>
          <a:p>
            <a:r>
              <a:rPr lang="zh-CN" altLang="en-US" dirty="0"/>
              <a:t>难点</a:t>
            </a:r>
            <a:r>
              <a:rPr lang="zh-CN" altLang="en-US" dirty="0" smtClean="0"/>
              <a:t>与创新</a:t>
            </a:r>
            <a:endParaRPr lang="en-US" dirty="0"/>
          </a:p>
        </p:txBody>
      </p:sp>
      <p:sp>
        <p:nvSpPr>
          <p:cNvPr id="62" name="文本框 61"/>
          <p:cNvSpPr txBox="1"/>
          <p:nvPr/>
        </p:nvSpPr>
        <p:spPr>
          <a:xfrm>
            <a:off x="3833792" y="933337"/>
            <a:ext cx="1519740" cy="461665"/>
          </a:xfrm>
          <a:prstGeom prst="rect">
            <a:avLst/>
          </a:prstGeom>
          <a:noFill/>
        </p:spPr>
        <p:txBody>
          <a:bodyPr wrap="square" rtlCol="0">
            <a:spAutoFit/>
          </a:bodyPr>
          <a:lstStyle/>
          <a:p>
            <a:pPr algn="ctr"/>
            <a:r>
              <a:rPr lang="zh-CN" altLang="en-US" sz="2400" dirty="0" smtClean="0"/>
              <a:t>创新</a:t>
            </a:r>
            <a:endParaRPr lang="zh-CN" altLang="en-US" sz="2400" dirty="0"/>
          </a:p>
        </p:txBody>
      </p:sp>
    </p:spTree>
    <p:extLst>
      <p:ext uri="{BB962C8B-B14F-4D97-AF65-F5344CB8AC3E}">
        <p14:creationId xmlns:p14="http://schemas.microsoft.com/office/powerpoint/2010/main" val="305313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down)">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8" grpId="0"/>
      <p:bldP spid="19"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lvl="0" indent="-342900">
              <a:lnSpc>
                <a:spcPct val="150000"/>
              </a:lnSpc>
              <a:spcBef>
                <a:spcPts val="0"/>
              </a:spcBef>
              <a:buClr>
                <a:srgbClr val="7030A0"/>
              </a:buClr>
              <a:buFont typeface="Wingdings" pitchFamily="2" charset="2"/>
              <a:buChar char="n"/>
            </a:pPr>
            <a:r>
              <a:rPr lang="zh-CN" altLang="en-US" dirty="0" smtClean="0">
                <a:solidFill>
                  <a:prstClr val="white">
                    <a:lumMod val="75000"/>
                  </a:prstClr>
                </a:solidFill>
              </a:rPr>
              <a:t>项目概述</a:t>
            </a:r>
            <a:endParaRPr lang="en-US" altLang="zh-CN" dirty="0">
              <a:solidFill>
                <a:prstClr val="white">
                  <a:lumMod val="75000"/>
                </a:prstClr>
              </a:solidFill>
            </a:endParaRPr>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难点</a:t>
            </a:r>
            <a:r>
              <a:rPr lang="zh-CN" altLang="en-US" dirty="0">
                <a:solidFill>
                  <a:schemeClr val="bg1">
                    <a:lumMod val="75000"/>
                  </a:schemeClr>
                </a:solidFill>
              </a:rPr>
              <a:t>与</a:t>
            </a:r>
            <a:r>
              <a:rPr lang="zh-CN" altLang="en-US" dirty="0" smtClean="0">
                <a:solidFill>
                  <a:schemeClr val="bg1">
                    <a:lumMod val="75000"/>
                  </a:schemeClr>
                </a:solidFill>
              </a:rPr>
              <a:t>创新</a:t>
            </a:r>
            <a:endParaRPr lang="en-US" altLang="zh-CN" dirty="0" smtClean="0">
              <a:solidFill>
                <a:schemeClr val="bg1">
                  <a:lumMod val="75000"/>
                </a:schemeClr>
              </a:solidFill>
            </a:endParaRPr>
          </a:p>
          <a:p>
            <a:pPr marL="342900" lvl="0" indent="-342900">
              <a:lnSpc>
                <a:spcPct val="150000"/>
              </a:lnSpc>
              <a:spcBef>
                <a:spcPts val="0"/>
              </a:spcBef>
              <a:buClr>
                <a:srgbClr val="7030A0"/>
              </a:buClr>
              <a:buFont typeface="Wingdings" pitchFamily="2" charset="2"/>
              <a:buChar char=""/>
            </a:pPr>
            <a:r>
              <a:rPr lang="zh-CN" altLang="en-US" dirty="0">
                <a:solidFill>
                  <a:prstClr val="black"/>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测试</a:t>
            </a:r>
            <a:r>
              <a:rPr lang="zh-CN" altLang="en-US" dirty="0">
                <a:solidFill>
                  <a:schemeClr val="bg1">
                    <a:lumMod val="75000"/>
                  </a:schemeClr>
                </a:solidFill>
              </a:rPr>
              <a:t>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871565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  </a:t>
            </a:r>
            <a:r>
              <a:rPr lang="en-US" altLang="zh-CN" dirty="0" smtClean="0"/>
              <a:t>——  </a:t>
            </a:r>
            <a:r>
              <a:rPr lang="zh-CN" altLang="en-US" sz="2400" dirty="0" smtClean="0"/>
              <a:t>硬件设计</a:t>
            </a:r>
            <a:endParaRPr lang="en-US" sz="2400" dirty="0"/>
          </a:p>
        </p:txBody>
      </p:sp>
      <p:pic>
        <p:nvPicPr>
          <p:cNvPr id="2" name="图片 1"/>
          <p:cNvPicPr>
            <a:picLocks noChangeAspect="1"/>
          </p:cNvPicPr>
          <p:nvPr/>
        </p:nvPicPr>
        <p:blipFill>
          <a:blip r:embed="rId3"/>
          <a:stretch>
            <a:fillRect/>
          </a:stretch>
        </p:blipFill>
        <p:spPr>
          <a:xfrm>
            <a:off x="2057400" y="1524000"/>
            <a:ext cx="4953000" cy="4906565"/>
          </a:xfrm>
          <a:prstGeom prst="rect">
            <a:avLst/>
          </a:prstGeom>
        </p:spPr>
      </p:pic>
    </p:spTree>
    <p:extLst>
      <p:ext uri="{BB962C8B-B14F-4D97-AF65-F5344CB8AC3E}">
        <p14:creationId xmlns:p14="http://schemas.microsoft.com/office/powerpoint/2010/main" val="3965030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3635445" y="4796872"/>
            <a:ext cx="1372717" cy="986971"/>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EMSK 1</a:t>
            </a:r>
            <a:endParaRPr lang="zh-CN" altLang="en-US" dirty="0"/>
          </a:p>
        </p:txBody>
      </p:sp>
      <p:sp>
        <p:nvSpPr>
          <p:cNvPr id="9" name="圆角矩形 8"/>
          <p:cNvSpPr/>
          <p:nvPr/>
        </p:nvSpPr>
        <p:spPr>
          <a:xfrm>
            <a:off x="5257800" y="4800600"/>
            <a:ext cx="1313646" cy="986971"/>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EMSK 2</a:t>
            </a:r>
            <a:endParaRPr lang="zh-CN" altLang="en-US" dirty="0"/>
          </a:p>
        </p:txBody>
      </p:sp>
      <p:sp>
        <p:nvSpPr>
          <p:cNvPr id="10" name="圆角矩形 9"/>
          <p:cNvSpPr/>
          <p:nvPr/>
        </p:nvSpPr>
        <p:spPr>
          <a:xfrm>
            <a:off x="6751043" y="4822130"/>
            <a:ext cx="1335248" cy="986971"/>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EMSK 3</a:t>
            </a:r>
            <a:endParaRPr lang="zh-CN" altLang="en-US" dirty="0"/>
          </a:p>
        </p:txBody>
      </p:sp>
      <p:cxnSp>
        <p:nvCxnSpPr>
          <p:cNvPr id="14" name="直接箭头连接符 13"/>
          <p:cNvCxnSpPr>
            <a:stCxn id="7" idx="0"/>
          </p:cNvCxnSpPr>
          <p:nvPr/>
        </p:nvCxnSpPr>
        <p:spPr>
          <a:xfrm flipV="1">
            <a:off x="4321804" y="3339915"/>
            <a:ext cx="1096299" cy="14569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0"/>
          </p:cNvCxnSpPr>
          <p:nvPr/>
        </p:nvCxnSpPr>
        <p:spPr>
          <a:xfrm flipV="1">
            <a:off x="5914623" y="3339915"/>
            <a:ext cx="92075" cy="14606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0"/>
          </p:cNvCxnSpPr>
          <p:nvPr/>
        </p:nvCxnSpPr>
        <p:spPr>
          <a:xfrm flipH="1" flipV="1">
            <a:off x="6613706" y="3348117"/>
            <a:ext cx="804961" cy="14740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298128" y="2846430"/>
            <a:ext cx="1661700" cy="89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251259" y="3348883"/>
            <a:ext cx="1" cy="778296"/>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885389" y="3233015"/>
            <a:ext cx="2074439" cy="1257239"/>
          </a:xfrm>
          <a:prstGeom prst="straightConnector1">
            <a:avLst/>
          </a:prstGeom>
          <a:ln>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635445" y="2522872"/>
            <a:ext cx="931758" cy="369332"/>
          </a:xfrm>
          <a:prstGeom prst="rect">
            <a:avLst/>
          </a:prstGeom>
          <a:noFill/>
          <a:ln>
            <a:noFill/>
          </a:ln>
        </p:spPr>
        <p:txBody>
          <a:bodyPr wrap="square" rtlCol="0">
            <a:spAutoFit/>
          </a:bodyPr>
          <a:lstStyle>
            <a:defPPr>
              <a:defRPr lang="zh-CN"/>
            </a:defPPr>
            <a:lvl1pPr>
              <a:defRPr sz="1200"/>
            </a:lvl1pPr>
          </a:lstStyle>
          <a:p>
            <a:r>
              <a:rPr lang="zh-CN" altLang="en-US" sz="1800" dirty="0"/>
              <a:t>广域网</a:t>
            </a:r>
          </a:p>
        </p:txBody>
      </p:sp>
      <p:sp>
        <p:nvSpPr>
          <p:cNvPr id="23" name="文本框 22"/>
          <p:cNvSpPr txBox="1"/>
          <p:nvPr/>
        </p:nvSpPr>
        <p:spPr>
          <a:xfrm>
            <a:off x="2378718" y="3354045"/>
            <a:ext cx="369332" cy="830997"/>
          </a:xfrm>
          <a:prstGeom prst="rect">
            <a:avLst/>
          </a:prstGeom>
          <a:noFill/>
          <a:ln>
            <a:noFill/>
          </a:ln>
        </p:spPr>
        <p:txBody>
          <a:bodyPr wrap="square" rtlCol="0">
            <a:spAutoFit/>
          </a:bodyPr>
          <a:lstStyle>
            <a:defPPr>
              <a:defRPr lang="zh-CN"/>
            </a:defPPr>
            <a:lvl1pPr>
              <a:defRPr sz="1200"/>
            </a:lvl1pPr>
          </a:lstStyle>
          <a:p>
            <a:r>
              <a:rPr lang="zh-CN" altLang="en-US" sz="1600" dirty="0"/>
              <a:t>广域网</a:t>
            </a:r>
          </a:p>
        </p:txBody>
      </p:sp>
      <p:sp>
        <p:nvSpPr>
          <p:cNvPr id="24" name="文本框 23"/>
          <p:cNvSpPr txBox="1"/>
          <p:nvPr/>
        </p:nvSpPr>
        <p:spPr>
          <a:xfrm>
            <a:off x="3634963" y="3527655"/>
            <a:ext cx="932240" cy="338554"/>
          </a:xfrm>
          <a:prstGeom prst="rect">
            <a:avLst/>
          </a:prstGeom>
          <a:noFill/>
          <a:ln>
            <a:noFill/>
          </a:ln>
        </p:spPr>
        <p:txBody>
          <a:bodyPr wrap="square" rtlCol="0">
            <a:spAutoFit/>
          </a:bodyPr>
          <a:lstStyle>
            <a:defPPr>
              <a:defRPr lang="zh-CN"/>
            </a:defPPr>
            <a:lvl1pPr>
              <a:defRPr sz="1200"/>
            </a:lvl1pPr>
          </a:lstStyle>
          <a:p>
            <a:r>
              <a:rPr lang="zh-CN" altLang="en-US" sz="1600" dirty="0"/>
              <a:t>局域网</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60894" t="8319" r="5219" b="63446"/>
          <a:stretch/>
        </p:blipFill>
        <p:spPr>
          <a:xfrm>
            <a:off x="1164528" y="1763222"/>
            <a:ext cx="2133600" cy="1600200"/>
          </a:xfrm>
          <a:prstGeom prst="rect">
            <a:avLst/>
          </a:prstGeom>
        </p:spPr>
      </p:pic>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22991" t="26822" r="21448" b="29113"/>
          <a:stretch/>
        </p:blipFill>
        <p:spPr>
          <a:xfrm>
            <a:off x="5201332" y="2133600"/>
            <a:ext cx="1518656" cy="1204451"/>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734" y="4185042"/>
            <a:ext cx="1624060" cy="1624060"/>
          </a:xfrm>
          <a:prstGeom prst="rect">
            <a:avLst/>
          </a:prstGeom>
        </p:spPr>
      </p:pic>
      <p:sp>
        <p:nvSpPr>
          <p:cNvPr id="30" name="Rectangle 2"/>
          <p:cNvSpPr>
            <a:spLocks noGrp="1" noChangeArrowheads="1"/>
          </p:cNvSpPr>
          <p:nvPr>
            <p:ph type="title"/>
          </p:nvPr>
        </p:nvSpPr>
        <p:spPr>
          <a:xfrm>
            <a:off x="457200" y="68574"/>
            <a:ext cx="8686800" cy="1143000"/>
          </a:xfrm>
        </p:spPr>
        <p:txBody>
          <a:bodyPr/>
          <a:lstStyle/>
          <a:p>
            <a:r>
              <a:rPr lang="zh-CN" altLang="en-US" dirty="0" smtClean="0"/>
              <a:t>设计实现  </a:t>
            </a:r>
            <a:r>
              <a:rPr lang="en-US" altLang="zh-CN" dirty="0" smtClean="0"/>
              <a:t>——  </a:t>
            </a:r>
            <a:r>
              <a:rPr lang="zh-CN" altLang="en-US" sz="2400" dirty="0" smtClean="0"/>
              <a:t>网络连接</a:t>
            </a:r>
            <a:endParaRPr lang="en-US" sz="2400" dirty="0"/>
          </a:p>
        </p:txBody>
      </p:sp>
    </p:spTree>
    <p:extLst>
      <p:ext uri="{BB962C8B-B14F-4D97-AF65-F5344CB8AC3E}">
        <p14:creationId xmlns:p14="http://schemas.microsoft.com/office/powerpoint/2010/main" val="873094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pPr marL="288925" lvl="1" indent="0">
              <a:buNone/>
            </a:pPr>
            <a:endParaRPr lang="en-US" altLang="zh-CN" sz="2000" dirty="0"/>
          </a:p>
          <a:p>
            <a:pPr marL="288925" lvl="1" indent="0">
              <a:buNone/>
            </a:pPr>
            <a:endParaRPr lang="en-US" sz="2000" dirty="0"/>
          </a:p>
          <a:p>
            <a:pPr marL="288925" lvl="1" indent="0">
              <a:buNone/>
            </a:pPr>
            <a:endParaRPr lang="en-US" sz="2000" dirty="0"/>
          </a:p>
          <a:p>
            <a:pPr lvl="1"/>
            <a:endParaRPr lang="en-US" sz="2000" dirty="0"/>
          </a:p>
          <a:p>
            <a:pPr marL="288925" lvl="1" indent="0">
              <a:buNone/>
            </a:pPr>
            <a:endParaRPr lang="en-US" altLang="zh-CN" sz="2000" dirty="0"/>
          </a:p>
          <a:p>
            <a:pPr marL="288925" lvl="1" indent="0">
              <a:buNone/>
            </a:pPr>
            <a:endParaRPr lang="en-US" altLang="zh-CN" sz="2000" dirty="0"/>
          </a:p>
          <a:p>
            <a:pPr marL="288925" lvl="1" indent="0">
              <a:buNone/>
            </a:pPr>
            <a:endParaRPr lang="en-US" altLang="zh-CN" sz="2000" dirty="0"/>
          </a:p>
          <a:p>
            <a:pPr marL="288925" lvl="1" indent="0">
              <a:buNone/>
            </a:pPr>
            <a:endParaRPr lang="en-US" altLang="zh-CN" sz="2000" dirty="0"/>
          </a:p>
          <a:p>
            <a:pPr marL="288925" lvl="1" indent="0">
              <a:buNone/>
            </a:pPr>
            <a:endParaRPr lang="en-US" altLang="zh-CN" sz="2000" dirty="0"/>
          </a:p>
          <a:p>
            <a:pPr marL="568325" lvl="2" indent="0">
              <a:buNone/>
            </a:pPr>
            <a:endParaRPr lang="en-GB" sz="1800" dirty="0"/>
          </a:p>
        </p:txBody>
      </p:sp>
      <p:sp>
        <p:nvSpPr>
          <p:cNvPr id="32" name="Rectangle 15"/>
          <p:cNvSpPr>
            <a:spLocks noChangeArrowheads="1"/>
          </p:cNvSpPr>
          <p:nvPr/>
        </p:nvSpPr>
        <p:spPr bwMode="auto">
          <a:xfrm>
            <a:off x="2647950" y="3988112"/>
            <a:ext cx="373380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200" b="1" dirty="0">
                <a:solidFill>
                  <a:schemeClr val="bg1"/>
                </a:solidFill>
              </a:rPr>
              <a:t>传感器接口设计与实施</a:t>
            </a:r>
          </a:p>
          <a:p>
            <a:pPr>
              <a:lnSpc>
                <a:spcPct val="120000"/>
              </a:lnSpc>
            </a:pPr>
            <a:endParaRPr lang="zh-CN" altLang="en-US" sz="800" b="1" dirty="0">
              <a:solidFill>
                <a:schemeClr val="bg1"/>
              </a:solidFill>
            </a:endParaRPr>
          </a:p>
          <a:p>
            <a:pPr>
              <a:lnSpc>
                <a:spcPct val="120000"/>
              </a:lnSpc>
            </a:pPr>
            <a:r>
              <a:rPr lang="zh-CN" altLang="en-US" sz="1200" dirty="0">
                <a:solidFill>
                  <a:schemeClr val="bg1"/>
                </a:solidFill>
                <a:latin typeface="+mn-ea"/>
              </a:rPr>
              <a:t>设计开发</a:t>
            </a:r>
            <a:r>
              <a:rPr lang="en-US" altLang="zh-CN" sz="1200" dirty="0">
                <a:solidFill>
                  <a:schemeClr val="bg1"/>
                </a:solidFill>
                <a:latin typeface="+mn-ea"/>
              </a:rPr>
              <a:t>DHT11</a:t>
            </a:r>
            <a:r>
              <a:rPr lang="zh-CN" altLang="en-US" sz="1200" dirty="0">
                <a:solidFill>
                  <a:schemeClr val="bg1"/>
                </a:solidFill>
                <a:latin typeface="+mn-ea"/>
              </a:rPr>
              <a:t>，</a:t>
            </a:r>
            <a:r>
              <a:rPr lang="en-US" altLang="zh-CN" sz="1200" dirty="0">
                <a:solidFill>
                  <a:schemeClr val="bg1"/>
                </a:solidFill>
                <a:latin typeface="+mn-ea"/>
              </a:rPr>
              <a:t>MQ-2</a:t>
            </a:r>
            <a:r>
              <a:rPr lang="zh-CN" altLang="en-US" sz="1200" dirty="0">
                <a:solidFill>
                  <a:schemeClr val="bg1"/>
                </a:solidFill>
                <a:latin typeface="+mn-ea"/>
              </a:rPr>
              <a:t>，</a:t>
            </a:r>
            <a:r>
              <a:rPr lang="en-US" altLang="zh-CN" sz="1200" dirty="0">
                <a:solidFill>
                  <a:schemeClr val="bg1"/>
                </a:solidFill>
                <a:latin typeface="+mn-ea"/>
              </a:rPr>
              <a:t>DS18B20</a:t>
            </a:r>
            <a:r>
              <a:rPr lang="zh-CN" altLang="en-US" sz="1200" dirty="0">
                <a:solidFill>
                  <a:schemeClr val="bg1"/>
                </a:solidFill>
                <a:latin typeface="+mn-ea"/>
              </a:rPr>
              <a:t>等传感器和继电器等执行器驱动程序，使其通过</a:t>
            </a:r>
            <a:r>
              <a:rPr lang="en-US" altLang="zh-CN" sz="1200" dirty="0">
                <a:solidFill>
                  <a:schemeClr val="bg1"/>
                </a:solidFill>
                <a:latin typeface="+mn-ea"/>
              </a:rPr>
              <a:t>GPIO</a:t>
            </a:r>
            <a:r>
              <a:rPr lang="zh-CN" altLang="en-US" sz="1200" dirty="0">
                <a:solidFill>
                  <a:schemeClr val="bg1"/>
                </a:solidFill>
                <a:latin typeface="+mn-ea"/>
              </a:rPr>
              <a:t>、</a:t>
            </a:r>
            <a:r>
              <a:rPr lang="en-US" altLang="zh-CN" sz="1200" dirty="0">
                <a:solidFill>
                  <a:schemeClr val="bg1"/>
                </a:solidFill>
                <a:latin typeface="+mn-ea"/>
              </a:rPr>
              <a:t>I2C</a:t>
            </a:r>
            <a:r>
              <a:rPr lang="zh-CN" altLang="en-US" sz="1200" dirty="0">
                <a:solidFill>
                  <a:schemeClr val="bg1"/>
                </a:solidFill>
                <a:latin typeface="+mn-ea"/>
              </a:rPr>
              <a:t>和</a:t>
            </a:r>
            <a:r>
              <a:rPr lang="en-US" altLang="zh-CN" sz="1200" dirty="0">
                <a:solidFill>
                  <a:schemeClr val="bg1"/>
                </a:solidFill>
                <a:latin typeface="+mn-ea"/>
              </a:rPr>
              <a:t>UART</a:t>
            </a:r>
            <a:r>
              <a:rPr lang="zh-CN" altLang="en-US" sz="1200" dirty="0">
                <a:solidFill>
                  <a:schemeClr val="bg1"/>
                </a:solidFill>
                <a:latin typeface="+mn-ea"/>
              </a:rPr>
              <a:t>接口</a:t>
            </a:r>
            <a:r>
              <a:rPr lang="zh-CN" altLang="en-US" sz="1200" dirty="0" smtClean="0">
                <a:solidFill>
                  <a:schemeClr val="bg1"/>
                </a:solidFill>
                <a:latin typeface="+mn-ea"/>
              </a:rPr>
              <a:t>与</a:t>
            </a:r>
            <a:r>
              <a:rPr lang="en-US" altLang="zh-CN" sz="1200" dirty="0" smtClean="0">
                <a:solidFill>
                  <a:schemeClr val="bg1"/>
                </a:solidFill>
                <a:latin typeface="+mn-ea"/>
              </a:rPr>
              <a:t>ARC</a:t>
            </a:r>
            <a:r>
              <a:rPr lang="zh-CN" altLang="en-US" sz="1200" dirty="0" smtClean="0">
                <a:solidFill>
                  <a:schemeClr val="bg1"/>
                </a:solidFill>
                <a:latin typeface="+mn-ea"/>
              </a:rPr>
              <a:t>处理器</a:t>
            </a:r>
            <a:r>
              <a:rPr lang="zh-CN" altLang="en-US" sz="1200" dirty="0">
                <a:solidFill>
                  <a:schemeClr val="bg1"/>
                </a:solidFill>
                <a:latin typeface="+mn-ea"/>
              </a:rPr>
              <a:t>进行通信，实现数据采集与动作</a:t>
            </a:r>
            <a:r>
              <a:rPr lang="zh-CN" altLang="en-US" sz="1200" dirty="0" smtClean="0">
                <a:solidFill>
                  <a:schemeClr val="bg1"/>
                </a:solidFill>
                <a:latin typeface="+mn-ea"/>
              </a:rPr>
              <a:t>执行。</a:t>
            </a:r>
            <a:endParaRPr lang="zh-CN" altLang="en-US" sz="1200" dirty="0">
              <a:solidFill>
                <a:schemeClr val="bg1"/>
              </a:solidFill>
              <a:latin typeface="+mn-ea"/>
            </a:endParaRPr>
          </a:p>
        </p:txBody>
      </p:sp>
      <p:sp>
        <p:nvSpPr>
          <p:cNvPr id="2" name="文本框 1"/>
          <p:cNvSpPr txBox="1"/>
          <p:nvPr/>
        </p:nvSpPr>
        <p:spPr>
          <a:xfrm>
            <a:off x="457200" y="2733674"/>
            <a:ext cx="615553" cy="2209800"/>
          </a:xfrm>
          <a:prstGeom prst="rect">
            <a:avLst/>
          </a:prstGeom>
          <a:noFill/>
        </p:spPr>
        <p:txBody>
          <a:bodyPr vert="eaVert" wrap="square" rtlCol="0">
            <a:spAutoFit/>
          </a:bodyPr>
          <a:lstStyle/>
          <a:p>
            <a:r>
              <a:rPr lang="zh-CN" altLang="en-US" sz="2800" dirty="0" smtClean="0"/>
              <a:t>软件流程</a:t>
            </a:r>
            <a:endParaRPr lang="zh-CN" altLang="en-US" sz="2800" dirty="0"/>
          </a:p>
        </p:txBody>
      </p:sp>
      <p:pic>
        <p:nvPicPr>
          <p:cNvPr id="4" name="图片 3"/>
          <p:cNvPicPr>
            <a:picLocks noChangeAspect="1"/>
          </p:cNvPicPr>
          <p:nvPr/>
        </p:nvPicPr>
        <p:blipFill>
          <a:blip r:embed="rId3"/>
          <a:stretch>
            <a:fillRect/>
          </a:stretch>
        </p:blipFill>
        <p:spPr>
          <a:xfrm>
            <a:off x="2438400" y="135684"/>
            <a:ext cx="6477000" cy="6722316"/>
          </a:xfrm>
          <a:prstGeom prst="rect">
            <a:avLst/>
          </a:prstGeom>
        </p:spPr>
      </p:pic>
    </p:spTree>
    <p:extLst>
      <p:ext uri="{BB962C8B-B14F-4D97-AF65-F5344CB8AC3E}">
        <p14:creationId xmlns:p14="http://schemas.microsoft.com/office/powerpoint/2010/main" val="1637173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lvl="0" indent="-342900">
              <a:lnSpc>
                <a:spcPct val="150000"/>
              </a:lnSpc>
              <a:spcBef>
                <a:spcPts val="0"/>
              </a:spcBef>
              <a:buClr>
                <a:srgbClr val="7030A0"/>
              </a:buClr>
              <a:buFont typeface="Wingdings" pitchFamily="2" charset="2"/>
              <a:buChar char="n"/>
            </a:pPr>
            <a:r>
              <a:rPr lang="zh-CN" altLang="en-US" dirty="0">
                <a:solidFill>
                  <a:prstClr val="white">
                    <a:lumMod val="75000"/>
                  </a:prstClr>
                </a:solidFill>
              </a:rPr>
              <a:t>项目概述</a:t>
            </a:r>
            <a:endParaRPr lang="en-US" altLang="zh-CN" dirty="0">
              <a:solidFill>
                <a:prstClr val="white">
                  <a:lumMod val="75000"/>
                </a:prstClr>
              </a:solidFill>
            </a:endParaRPr>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难点</a:t>
            </a:r>
            <a:r>
              <a:rPr lang="zh-CN" altLang="en-US" dirty="0">
                <a:solidFill>
                  <a:schemeClr val="bg1">
                    <a:lumMod val="75000"/>
                  </a:schemeClr>
                </a:solidFill>
              </a:rPr>
              <a:t>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lvl="0" indent="-342900">
              <a:lnSpc>
                <a:spcPct val="150000"/>
              </a:lnSpc>
              <a:spcBef>
                <a:spcPts val="0"/>
              </a:spcBef>
              <a:buClr>
                <a:srgbClr val="7030A0"/>
              </a:buClr>
              <a:buFont typeface="Wingdings" pitchFamily="2" charset="2"/>
              <a:buChar char=""/>
            </a:pPr>
            <a:r>
              <a:rPr lang="zh-CN" altLang="en-US" dirty="0">
                <a:solidFill>
                  <a:prstClr val="black"/>
                </a:solidFill>
              </a:rPr>
              <a:t>测试结果</a:t>
            </a:r>
            <a:endParaRPr lang="en-US" altLang="zh-CN" dirty="0">
              <a:solidFill>
                <a:prstClr val="black"/>
              </a:solidFill>
            </a:endParaRPr>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总结</a:t>
            </a:r>
            <a:r>
              <a:rPr lang="zh-CN" altLang="en-US" dirty="0">
                <a:solidFill>
                  <a:schemeClr val="bg1">
                    <a:lumMod val="75000"/>
                  </a:schemeClr>
                </a:solidFill>
              </a:rPr>
              <a:t>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901806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457200" y="68574"/>
            <a:ext cx="2438400" cy="1143000"/>
          </a:xfrm>
        </p:spPr>
        <p:txBody>
          <a:bodyPr/>
          <a:lstStyle/>
          <a:p>
            <a:r>
              <a:rPr lang="zh-CN" altLang="en-US" dirty="0" smtClean="0"/>
              <a:t>测试结果</a:t>
            </a:r>
            <a:endParaRPr lang="en-US" dirty="0"/>
          </a:p>
        </p:txBody>
      </p:sp>
      <p:sp>
        <p:nvSpPr>
          <p:cNvPr id="5" name="文本框 4"/>
          <p:cNvSpPr txBox="1"/>
          <p:nvPr/>
        </p:nvSpPr>
        <p:spPr>
          <a:xfrm>
            <a:off x="457200" y="1384124"/>
            <a:ext cx="2819400" cy="369332"/>
          </a:xfrm>
          <a:prstGeom prst="rect">
            <a:avLst/>
          </a:prstGeom>
          <a:noFill/>
        </p:spPr>
        <p:txBody>
          <a:bodyPr wrap="square" rtlCol="0">
            <a:spAutoFit/>
          </a:bodyPr>
          <a:lstStyle/>
          <a:p>
            <a:r>
              <a:rPr lang="zh-CN" altLang="en-US" dirty="0" smtClean="0"/>
              <a:t>植物生存维持子系统测试</a:t>
            </a:r>
            <a:endParaRPr lang="zh-CN" altLang="en-US" dirty="0"/>
          </a:p>
        </p:txBody>
      </p:sp>
      <p:grpSp>
        <p:nvGrpSpPr>
          <p:cNvPr id="13" name="组合 12"/>
          <p:cNvGrpSpPr/>
          <p:nvPr/>
        </p:nvGrpSpPr>
        <p:grpSpPr>
          <a:xfrm>
            <a:off x="457200" y="2057400"/>
            <a:ext cx="5293877" cy="1980128"/>
            <a:chOff x="1219200" y="3352799"/>
            <a:chExt cx="5293877" cy="1980128"/>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6827" t="-1" r="8357" b="4470"/>
            <a:stretch/>
          </p:blipFill>
          <p:spPr>
            <a:xfrm>
              <a:off x="1219200" y="3352800"/>
              <a:ext cx="3124201" cy="1980127"/>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8332" r="30001"/>
            <a:stretch/>
          </p:blipFill>
          <p:spPr>
            <a:xfrm>
              <a:off x="4343401" y="3352799"/>
              <a:ext cx="2169676" cy="1980127"/>
            </a:xfrm>
            <a:prstGeom prst="rect">
              <a:avLst/>
            </a:prstGeom>
          </p:spPr>
        </p:pic>
      </p:grpSp>
      <p:sp>
        <p:nvSpPr>
          <p:cNvPr id="14" name="文本框 13"/>
          <p:cNvSpPr txBox="1"/>
          <p:nvPr/>
        </p:nvSpPr>
        <p:spPr>
          <a:xfrm>
            <a:off x="533399" y="4572000"/>
            <a:ext cx="5217677" cy="942374"/>
          </a:xfrm>
          <a:prstGeom prst="rect">
            <a:avLst/>
          </a:prstGeom>
          <a:noFill/>
        </p:spPr>
        <p:txBody>
          <a:bodyPr wrap="square" rtlCol="0">
            <a:spAutoFit/>
          </a:bodyPr>
          <a:lstStyle/>
          <a:p>
            <a:pPr>
              <a:lnSpc>
                <a:spcPts val="2300"/>
              </a:lnSpc>
            </a:pPr>
            <a:r>
              <a:rPr lang="zh-CN" altLang="en-US" sz="1400" dirty="0" smtClean="0"/>
              <a:t>通过对植物生存维持子系统进行测试，可见该系统可以实现植物土壤湿度、环境温湿度检测以及远程查看数据及控制水泵对植物进行浇水。</a:t>
            </a:r>
            <a:endParaRPr lang="zh-CN" altLang="en-US" sz="1400" dirty="0"/>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202268"/>
            <a:ext cx="2666999" cy="4741332"/>
          </a:xfrm>
          <a:prstGeom prst="rect">
            <a:avLst/>
          </a:prstGeom>
        </p:spPr>
      </p:pic>
      <p:sp>
        <p:nvSpPr>
          <p:cNvPr id="15" name="矩形 14"/>
          <p:cNvSpPr/>
          <p:nvPr/>
        </p:nvSpPr>
        <p:spPr>
          <a:xfrm>
            <a:off x="7010400" y="1143000"/>
            <a:ext cx="1371600" cy="241124"/>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139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57200" y="2059200"/>
            <a:ext cx="5265541" cy="1980540"/>
            <a:chOff x="990600" y="1981200"/>
            <a:chExt cx="5265541" cy="198054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1803" t="9954" r="16935" b="16587"/>
            <a:stretch/>
          </p:blipFill>
          <p:spPr>
            <a:xfrm>
              <a:off x="990600" y="1981200"/>
              <a:ext cx="3414074" cy="198054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14445" b="25556"/>
            <a:stretch/>
          </p:blipFill>
          <p:spPr>
            <a:xfrm>
              <a:off x="4398600" y="1981200"/>
              <a:ext cx="1857541" cy="1980540"/>
            </a:xfrm>
            <a:prstGeom prst="rect">
              <a:avLst/>
            </a:prstGeom>
          </p:spPr>
        </p:pic>
      </p:grpSp>
      <p:sp>
        <p:nvSpPr>
          <p:cNvPr id="14" name="Rectangle 2"/>
          <p:cNvSpPr>
            <a:spLocks noGrp="1" noChangeArrowheads="1"/>
          </p:cNvSpPr>
          <p:nvPr>
            <p:ph type="title"/>
          </p:nvPr>
        </p:nvSpPr>
        <p:spPr>
          <a:xfrm>
            <a:off x="457200" y="68574"/>
            <a:ext cx="2438400" cy="1143000"/>
          </a:xfrm>
        </p:spPr>
        <p:txBody>
          <a:bodyPr/>
          <a:lstStyle/>
          <a:p>
            <a:r>
              <a:rPr lang="zh-CN" altLang="en-US" dirty="0" smtClean="0"/>
              <a:t>测试结果</a:t>
            </a:r>
            <a:endParaRPr lang="en-US" dirty="0"/>
          </a:p>
        </p:txBody>
      </p:sp>
      <p:sp>
        <p:nvSpPr>
          <p:cNvPr id="15" name="文本框 14"/>
          <p:cNvSpPr txBox="1"/>
          <p:nvPr/>
        </p:nvSpPr>
        <p:spPr>
          <a:xfrm>
            <a:off x="457200" y="1384124"/>
            <a:ext cx="2819400" cy="369332"/>
          </a:xfrm>
          <a:prstGeom prst="rect">
            <a:avLst/>
          </a:prstGeom>
          <a:noFill/>
        </p:spPr>
        <p:txBody>
          <a:bodyPr wrap="square" rtlCol="0">
            <a:spAutoFit/>
          </a:bodyPr>
          <a:lstStyle/>
          <a:p>
            <a:r>
              <a:rPr lang="zh-CN" altLang="en-US" dirty="0"/>
              <a:t>水族箱</a:t>
            </a:r>
            <a:r>
              <a:rPr lang="zh-CN" altLang="en-US" dirty="0" smtClean="0"/>
              <a:t>子系统测试</a:t>
            </a:r>
            <a:endParaRPr lang="zh-CN" altLang="en-US" dirty="0"/>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800" y="1202400"/>
            <a:ext cx="2666925" cy="4741200"/>
          </a:xfrm>
          <a:prstGeom prst="rect">
            <a:avLst/>
          </a:prstGeom>
        </p:spPr>
      </p:pic>
      <p:sp>
        <p:nvSpPr>
          <p:cNvPr id="17" name="文本框 16"/>
          <p:cNvSpPr txBox="1"/>
          <p:nvPr/>
        </p:nvSpPr>
        <p:spPr>
          <a:xfrm>
            <a:off x="533399" y="4572000"/>
            <a:ext cx="5217677" cy="977191"/>
          </a:xfrm>
          <a:prstGeom prst="rect">
            <a:avLst/>
          </a:prstGeom>
          <a:noFill/>
        </p:spPr>
        <p:txBody>
          <a:bodyPr wrap="square" rtlCol="0">
            <a:spAutoFit/>
          </a:bodyPr>
          <a:lstStyle/>
          <a:p>
            <a:pPr>
              <a:lnSpc>
                <a:spcPts val="2300"/>
              </a:lnSpc>
            </a:pPr>
            <a:r>
              <a:rPr lang="zh-CN" altLang="en-US" sz="1400" dirty="0" smtClean="0"/>
              <a:t>通过对水族箱子系统进行测试，该系统可以实现水族箱温度测量，驱动水泵和步进电机为水族箱增氧和水中生物投食，可以远程查看数据及控制灯光开关、增氧频率和投食数量。</a:t>
            </a:r>
            <a:endParaRPr lang="zh-CN" altLang="en-US" sz="1400" dirty="0"/>
          </a:p>
        </p:txBody>
      </p:sp>
    </p:spTree>
    <p:extLst>
      <p:ext uri="{BB962C8B-B14F-4D97-AF65-F5344CB8AC3E}">
        <p14:creationId xmlns:p14="http://schemas.microsoft.com/office/powerpoint/2010/main" val="394190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57200" y="2059200"/>
            <a:ext cx="5742851" cy="2160000"/>
            <a:chOff x="685800" y="2209800"/>
            <a:chExt cx="5742851" cy="216000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6158" t="8356" r="21800" b="201"/>
            <a:stretch/>
          </p:blipFill>
          <p:spPr>
            <a:xfrm>
              <a:off x="685800" y="2209800"/>
              <a:ext cx="3024000" cy="216000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9166" r="20001"/>
            <a:stretch/>
          </p:blipFill>
          <p:spPr>
            <a:xfrm>
              <a:off x="3709800" y="2209800"/>
              <a:ext cx="2718851" cy="2160000"/>
            </a:xfrm>
            <a:prstGeom prst="rect">
              <a:avLst/>
            </a:prstGeom>
          </p:spPr>
        </p:pic>
      </p:gr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4600" y="914400"/>
            <a:ext cx="2666925" cy="4741200"/>
          </a:xfrm>
          <a:prstGeom prst="rect">
            <a:avLst/>
          </a:prstGeom>
        </p:spPr>
      </p:pic>
      <p:sp>
        <p:nvSpPr>
          <p:cNvPr id="17" name="Rectangle 2"/>
          <p:cNvSpPr>
            <a:spLocks noGrp="1" noChangeArrowheads="1"/>
          </p:cNvSpPr>
          <p:nvPr>
            <p:ph type="title"/>
          </p:nvPr>
        </p:nvSpPr>
        <p:spPr>
          <a:xfrm>
            <a:off x="457200" y="68574"/>
            <a:ext cx="2438400" cy="1143000"/>
          </a:xfrm>
        </p:spPr>
        <p:txBody>
          <a:bodyPr/>
          <a:lstStyle/>
          <a:p>
            <a:r>
              <a:rPr lang="zh-CN" altLang="en-US" dirty="0" smtClean="0"/>
              <a:t>测试结果</a:t>
            </a:r>
            <a:endParaRPr lang="en-US" dirty="0"/>
          </a:p>
        </p:txBody>
      </p:sp>
      <p:sp>
        <p:nvSpPr>
          <p:cNvPr id="18" name="文本框 17"/>
          <p:cNvSpPr txBox="1"/>
          <p:nvPr/>
        </p:nvSpPr>
        <p:spPr>
          <a:xfrm>
            <a:off x="457200" y="1384124"/>
            <a:ext cx="2819400" cy="369332"/>
          </a:xfrm>
          <a:prstGeom prst="rect">
            <a:avLst/>
          </a:prstGeom>
          <a:noFill/>
        </p:spPr>
        <p:txBody>
          <a:bodyPr wrap="square" rtlCol="0">
            <a:spAutoFit/>
          </a:bodyPr>
          <a:lstStyle/>
          <a:p>
            <a:r>
              <a:rPr lang="zh-CN" altLang="en-US" dirty="0" smtClean="0"/>
              <a:t>室内环境监控</a:t>
            </a:r>
            <a:r>
              <a:rPr lang="zh-CN" altLang="en-US" dirty="0" smtClean="0"/>
              <a:t>子系统测试</a:t>
            </a:r>
            <a:endParaRPr lang="zh-CN" altLang="en-US" dirty="0"/>
          </a:p>
        </p:txBody>
      </p:sp>
      <p:sp>
        <p:nvSpPr>
          <p:cNvPr id="19" name="文本框 18"/>
          <p:cNvSpPr txBox="1"/>
          <p:nvPr/>
        </p:nvSpPr>
        <p:spPr>
          <a:xfrm>
            <a:off x="533399" y="4572000"/>
            <a:ext cx="5666652" cy="1567096"/>
          </a:xfrm>
          <a:prstGeom prst="rect">
            <a:avLst/>
          </a:prstGeom>
          <a:noFill/>
        </p:spPr>
        <p:txBody>
          <a:bodyPr wrap="square" rtlCol="0">
            <a:spAutoFit/>
          </a:bodyPr>
          <a:lstStyle/>
          <a:p>
            <a:pPr>
              <a:lnSpc>
                <a:spcPts val="2300"/>
              </a:lnSpc>
            </a:pPr>
            <a:r>
              <a:rPr lang="zh-CN" altLang="en-US" sz="1400" dirty="0" smtClean="0"/>
              <a:t>通过对室内环境监控子系统进行测试，该系统可以实现室内温湿度测量，可燃气体浓度检测，光线及</a:t>
            </a:r>
            <a:r>
              <a:rPr lang="en-US" altLang="zh-CN" sz="1400" dirty="0" smtClean="0"/>
              <a:t>PM2.5</a:t>
            </a:r>
            <a:r>
              <a:rPr lang="zh-CN" altLang="en-US" sz="1400" dirty="0" smtClean="0"/>
              <a:t>浓度检测。当日关灯和排风扇开关设置为自动时，日关灯可以根据光线强度自动打开和关闭，排风扇也可根据可燃气体浓度和</a:t>
            </a:r>
            <a:r>
              <a:rPr lang="en-US" altLang="zh-CN" sz="1400" dirty="0" smtClean="0"/>
              <a:t>PM2.5</a:t>
            </a:r>
            <a:r>
              <a:rPr lang="zh-CN" altLang="en-US" sz="1400" dirty="0" smtClean="0"/>
              <a:t>浓度自动打开和关闭。可以远程查看数据及进行控制操作。</a:t>
            </a:r>
            <a:endParaRPr lang="zh-CN" altLang="en-US" sz="1400" dirty="0"/>
          </a:p>
        </p:txBody>
      </p:sp>
    </p:spTree>
    <p:extLst>
      <p:ext uri="{BB962C8B-B14F-4D97-AF65-F5344CB8AC3E}">
        <p14:creationId xmlns:p14="http://schemas.microsoft.com/office/powerpoint/2010/main" val="3983281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2018</a:t>
            </a:r>
            <a:r>
              <a:rPr lang="zh-CN" altLang="en-US" dirty="0" smtClean="0"/>
              <a:t>年</a:t>
            </a:r>
            <a:r>
              <a:rPr lang="en-US" altLang="zh-CN" dirty="0" smtClean="0"/>
              <a:t>5</a:t>
            </a:r>
            <a:r>
              <a:rPr lang="zh-CN" altLang="en-US" dirty="0" smtClean="0"/>
              <a:t>月</a:t>
            </a:r>
            <a:endParaRPr lang="en-US" dirty="0"/>
          </a:p>
        </p:txBody>
      </p:sp>
      <p:sp>
        <p:nvSpPr>
          <p:cNvPr id="4" name="Title 3"/>
          <p:cNvSpPr>
            <a:spLocks noGrp="1"/>
          </p:cNvSpPr>
          <p:nvPr>
            <p:ph type="ctrTitle"/>
          </p:nvPr>
        </p:nvSpPr>
        <p:spPr>
          <a:xfrm>
            <a:off x="457200" y="1295400"/>
            <a:ext cx="8479221" cy="1406106"/>
          </a:xfrm>
        </p:spPr>
        <p:txBody>
          <a:bodyPr/>
          <a:lstStyle/>
          <a:p>
            <a:r>
              <a:rPr lang="zh-CN" altLang="en-US" sz="3200" dirty="0"/>
              <a:t>基于</a:t>
            </a:r>
            <a:r>
              <a:rPr lang="en-US" altLang="zh-CN" sz="3200" dirty="0"/>
              <a:t>ARC EM</a:t>
            </a:r>
            <a:r>
              <a:rPr lang="zh-CN" altLang="en-US" sz="3200" dirty="0"/>
              <a:t>处理器的智能家庭托管系统</a:t>
            </a:r>
            <a:endParaRPr lang="en-US" sz="3200" dirty="0"/>
          </a:p>
        </p:txBody>
      </p:sp>
      <p:sp>
        <p:nvSpPr>
          <p:cNvPr id="7" name="Text Placeholder 6"/>
          <p:cNvSpPr>
            <a:spLocks noGrp="1"/>
          </p:cNvSpPr>
          <p:nvPr>
            <p:ph type="body" sz="quarter" idx="10"/>
          </p:nvPr>
        </p:nvSpPr>
        <p:spPr/>
        <p:txBody>
          <a:bodyPr/>
          <a:lstStyle/>
          <a:p>
            <a:r>
              <a:rPr lang="zh-CN" altLang="en-US" dirty="0" smtClean="0"/>
              <a:t>西安电子科技大学</a:t>
            </a:r>
            <a:r>
              <a:rPr lang="en-US" altLang="zh-CN" dirty="0" smtClean="0"/>
              <a:t>——</a:t>
            </a:r>
            <a:r>
              <a:rPr lang="zh-CN" altLang="en-US" dirty="0" smtClean="0"/>
              <a:t>海尔兄弟队</a:t>
            </a:r>
            <a:endParaRPr lang="en-US" altLang="zh-CN" dirty="0"/>
          </a:p>
          <a:p>
            <a:r>
              <a:rPr lang="zh-CN" altLang="en-US" dirty="0" smtClean="0"/>
              <a:t>团队成员：王攀龙  郭海涛</a:t>
            </a:r>
            <a:endParaRPr lang="en-US" altLang="zh-CN" dirty="0" smtClean="0"/>
          </a:p>
          <a:p>
            <a:r>
              <a:rPr lang="zh-CN" altLang="en-US" dirty="0"/>
              <a:t>指导</a:t>
            </a:r>
            <a:r>
              <a:rPr lang="zh-CN" altLang="en-US" dirty="0" smtClean="0"/>
              <a:t>老师：李康</a:t>
            </a:r>
            <a:endParaRPr lang="en-US" altLang="zh-CN" dirty="0" smtClean="0"/>
          </a:p>
        </p:txBody>
      </p:sp>
    </p:spTree>
    <p:extLst>
      <p:ext uri="{BB962C8B-B14F-4D97-AF65-F5344CB8AC3E}">
        <p14:creationId xmlns:p14="http://schemas.microsoft.com/office/powerpoint/2010/main" val="2328595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实物展示</a:t>
            </a:r>
            <a:endParaRPr lang="zh-CN" altLang="en-US" dirty="0"/>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5136"/>
          <a:stretch/>
        </p:blipFill>
        <p:spPr>
          <a:xfrm>
            <a:off x="1447800" y="1211574"/>
            <a:ext cx="6231244" cy="4131951"/>
          </a:xfrm>
        </p:spPr>
      </p:pic>
      <p:sp>
        <p:nvSpPr>
          <p:cNvPr id="5" name="文本框 4"/>
          <p:cNvSpPr txBox="1"/>
          <p:nvPr/>
        </p:nvSpPr>
        <p:spPr>
          <a:xfrm>
            <a:off x="3657600" y="5562600"/>
            <a:ext cx="1800493" cy="369332"/>
          </a:xfrm>
          <a:prstGeom prst="rect">
            <a:avLst/>
          </a:prstGeom>
          <a:noFill/>
        </p:spPr>
        <p:txBody>
          <a:bodyPr wrap="none" rtlCol="0">
            <a:spAutoFit/>
          </a:bodyPr>
          <a:lstStyle/>
          <a:p>
            <a:r>
              <a:rPr lang="zh-CN" altLang="en-US" dirty="0" smtClean="0"/>
              <a:t>系统整体效果图</a:t>
            </a:r>
            <a:endParaRPr lang="zh-CN" altLang="en-US" dirty="0"/>
          </a:p>
        </p:txBody>
      </p:sp>
      <p:sp>
        <p:nvSpPr>
          <p:cNvPr id="6" name="文本框 5"/>
          <p:cNvSpPr txBox="1"/>
          <p:nvPr/>
        </p:nvSpPr>
        <p:spPr>
          <a:xfrm>
            <a:off x="3429000" y="6117193"/>
            <a:ext cx="4572000" cy="369332"/>
          </a:xfrm>
          <a:prstGeom prst="rect">
            <a:avLst/>
          </a:prstGeom>
          <a:noFill/>
        </p:spPr>
        <p:txBody>
          <a:bodyPr wrap="square" rtlCol="0">
            <a:spAutoFit/>
          </a:bodyPr>
          <a:lstStyle/>
          <a:p>
            <a:r>
              <a:rPr lang="zh-CN" altLang="en-US" dirty="0" smtClean="0">
                <a:hlinkClick r:id="rId3"/>
              </a:rPr>
              <a:t>系统测试和演示</a:t>
            </a:r>
            <a:r>
              <a:rPr lang="zh-CN" altLang="en-US" dirty="0" smtClean="0">
                <a:hlinkClick r:id="rId3"/>
              </a:rPr>
              <a:t>视频</a:t>
            </a:r>
            <a:endParaRPr lang="zh-CN" altLang="en-US" sz="1400" dirty="0"/>
          </a:p>
        </p:txBody>
      </p:sp>
    </p:spTree>
    <p:extLst>
      <p:ext uri="{BB962C8B-B14F-4D97-AF65-F5344CB8AC3E}">
        <p14:creationId xmlns:p14="http://schemas.microsoft.com/office/powerpoint/2010/main" val="2163934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lvl="0" indent="-342900">
              <a:lnSpc>
                <a:spcPct val="150000"/>
              </a:lnSpc>
              <a:spcBef>
                <a:spcPts val="0"/>
              </a:spcBef>
              <a:buClr>
                <a:srgbClr val="7030A0"/>
              </a:buClr>
              <a:buFont typeface="Wingdings" pitchFamily="2" charset="2"/>
              <a:buChar char="n"/>
            </a:pPr>
            <a:r>
              <a:rPr lang="zh-CN" altLang="en-US" dirty="0">
                <a:solidFill>
                  <a:prstClr val="white">
                    <a:lumMod val="75000"/>
                  </a:prstClr>
                </a:solidFill>
              </a:rPr>
              <a:t>项目概述</a:t>
            </a:r>
            <a:endParaRPr lang="en-US" altLang="zh-CN" dirty="0">
              <a:solidFill>
                <a:prstClr val="white">
                  <a:lumMod val="75000"/>
                </a:prstClr>
              </a:solidFill>
            </a:endParaRPr>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难点</a:t>
            </a:r>
            <a:r>
              <a:rPr lang="zh-CN" altLang="en-US" dirty="0">
                <a:solidFill>
                  <a:schemeClr val="bg1">
                    <a:lumMod val="75000"/>
                  </a:schemeClr>
                </a:solidFill>
              </a:rPr>
              <a:t>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lvl="0" indent="-342900">
              <a:lnSpc>
                <a:spcPct val="150000"/>
              </a:lnSpc>
              <a:spcBef>
                <a:spcPts val="0"/>
              </a:spcBef>
              <a:buClr>
                <a:srgbClr val="7030A0"/>
              </a:buClr>
              <a:buFont typeface="Wingdings" pitchFamily="2" charset="2"/>
              <a:buChar char=""/>
            </a:pPr>
            <a:r>
              <a:rPr lang="zh-CN" altLang="en-US" dirty="0" smtClean="0">
                <a:solidFill>
                  <a:prstClr val="black"/>
                </a:solidFill>
              </a:rPr>
              <a:t>总结展望</a:t>
            </a:r>
            <a:endParaRPr lang="en-US" altLang="zh-CN" dirty="0">
              <a:solidFill>
                <a:prstClr val="black"/>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481006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总结展望</a:t>
            </a:r>
            <a:endParaRPr lang="en-US" dirty="0"/>
          </a:p>
        </p:txBody>
      </p:sp>
      <p:sp>
        <p:nvSpPr>
          <p:cNvPr id="2" name="内容占位符 1"/>
          <p:cNvSpPr>
            <a:spLocks noGrp="1"/>
          </p:cNvSpPr>
          <p:nvPr>
            <p:ph idx="1"/>
          </p:nvPr>
        </p:nvSpPr>
        <p:spPr>
          <a:xfrm>
            <a:off x="457200" y="1004887"/>
            <a:ext cx="8229600" cy="5091113"/>
          </a:xfrm>
        </p:spPr>
        <p:txBody>
          <a:bodyPr/>
          <a:lstStyle/>
          <a:p>
            <a:pPr algn="just">
              <a:lnSpc>
                <a:spcPct val="150000"/>
              </a:lnSpc>
            </a:pPr>
            <a:r>
              <a:rPr lang="zh-CN" altLang="en-US" sz="2400" dirty="0"/>
              <a:t>总结</a:t>
            </a:r>
          </a:p>
          <a:p>
            <a:pPr lvl="1" algn="just"/>
            <a:r>
              <a:rPr lang="zh-CN" altLang="en-US" dirty="0" smtClean="0">
                <a:latin typeface="华文新魏" panose="02010800040101010101" pitchFamily="2" charset="-122"/>
                <a:ea typeface="华文新魏" panose="02010800040101010101" pitchFamily="2" charset="-122"/>
              </a:rPr>
              <a:t>本设计利用</a:t>
            </a:r>
            <a:r>
              <a:rPr lang="en-US" altLang="zh-CN" dirty="0">
                <a:latin typeface="华文新魏" panose="02010800040101010101" pitchFamily="2" charset="-122"/>
                <a:ea typeface="华文新魏" panose="02010800040101010101" pitchFamily="2" charset="-122"/>
              </a:rPr>
              <a:t>ARC EM</a:t>
            </a:r>
            <a:r>
              <a:rPr lang="zh-CN" altLang="en-US" dirty="0">
                <a:latin typeface="华文新魏" panose="02010800040101010101" pitchFamily="2" charset="-122"/>
                <a:ea typeface="华文新魏" panose="02010800040101010101" pitchFamily="2" charset="-122"/>
              </a:rPr>
              <a:t>处理器开发板实现</a:t>
            </a:r>
            <a:r>
              <a:rPr lang="zh-CN" altLang="en-US" dirty="0" smtClean="0">
                <a:latin typeface="华文新魏" panose="02010800040101010101" pitchFamily="2" charset="-122"/>
                <a:ea typeface="华文新魏" panose="02010800040101010101" pitchFamily="2" charset="-122"/>
              </a:rPr>
              <a:t>智能家庭托管系统</a:t>
            </a:r>
            <a:r>
              <a:rPr lang="zh-CN" altLang="en-US" dirty="0">
                <a:latin typeface="华文新魏" panose="02010800040101010101" pitchFamily="2" charset="-122"/>
                <a:ea typeface="华文新魏" panose="02010800040101010101" pitchFamily="2" charset="-122"/>
              </a:rPr>
              <a:t>的</a:t>
            </a:r>
            <a:r>
              <a:rPr lang="zh-CN" altLang="en-US" dirty="0" smtClean="0">
                <a:latin typeface="华文新魏" panose="02010800040101010101" pitchFamily="2" charset="-122"/>
                <a:ea typeface="华文新魏" panose="02010800040101010101" pitchFamily="2" charset="-122"/>
              </a:rPr>
              <a:t>组建</a:t>
            </a:r>
            <a:r>
              <a:rPr lang="zh-CN" altLang="en-US" dirty="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rPr>
              <a:t>对</a:t>
            </a:r>
            <a:r>
              <a:rPr lang="en-US" altLang="zh-CN" dirty="0">
                <a:latin typeface="华文新魏" panose="02010800040101010101" pitchFamily="2" charset="-122"/>
                <a:ea typeface="华文新魏" panose="02010800040101010101" pitchFamily="2" charset="-122"/>
              </a:rPr>
              <a:t>ARC</a:t>
            </a:r>
            <a:r>
              <a:rPr lang="zh-CN" altLang="en-US" dirty="0">
                <a:latin typeface="华文新魏" panose="02010800040101010101" pitchFamily="2" charset="-122"/>
                <a:ea typeface="华文新魏" panose="02010800040101010101" pitchFamily="2" charset="-122"/>
              </a:rPr>
              <a:t>处理器，各传感器和执行设备，</a:t>
            </a:r>
            <a:r>
              <a:rPr lang="en-US" altLang="zh-CN" dirty="0" err="1">
                <a:latin typeface="华文新魏" panose="02010800040101010101" pitchFamily="2" charset="-122"/>
                <a:ea typeface="华文新魏" panose="02010800040101010101" pitchFamily="2" charset="-122"/>
              </a:rPr>
              <a:t>WiFi</a:t>
            </a:r>
            <a:r>
              <a:rPr lang="zh-CN" altLang="en-US" dirty="0">
                <a:latin typeface="华文新魏" panose="02010800040101010101" pitchFamily="2" charset="-122"/>
                <a:ea typeface="华文新魏" panose="02010800040101010101" pitchFamily="2" charset="-122"/>
              </a:rPr>
              <a:t>数据传输，云端的数据收发等的深入研究，完成了硬件系统搭建和软件</a:t>
            </a:r>
            <a:r>
              <a:rPr lang="zh-CN" altLang="en-US" dirty="0" smtClean="0">
                <a:latin typeface="华文新魏" panose="02010800040101010101" pitchFamily="2" charset="-122"/>
                <a:ea typeface="华文新魏" panose="02010800040101010101" pitchFamily="2" charset="-122"/>
              </a:rPr>
              <a:t>设计，实现了预期功能。</a:t>
            </a:r>
            <a:endParaRPr lang="zh-CN" altLang="en-US" dirty="0">
              <a:latin typeface="华文新魏" panose="02010800040101010101" pitchFamily="2" charset="-122"/>
              <a:ea typeface="华文新魏" panose="02010800040101010101" pitchFamily="2" charset="-122"/>
            </a:endParaRPr>
          </a:p>
          <a:p>
            <a:pPr lvl="1" algn="just"/>
            <a:r>
              <a:rPr lang="zh-CN" altLang="en-US" dirty="0" smtClean="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rPr>
              <a:t>此次设计，掌握了各传感器的使用及编程方法，学会了数据与云端的通信，学习了如何进行系统设计及相关技巧，为今后的工作和学习奠定了坚实的基础。</a:t>
            </a:r>
          </a:p>
          <a:p>
            <a:pPr algn="just">
              <a:lnSpc>
                <a:spcPct val="150000"/>
              </a:lnSpc>
            </a:pPr>
            <a:r>
              <a:rPr lang="zh-CN" altLang="en-US" sz="2400" dirty="0"/>
              <a:t>展望</a:t>
            </a:r>
          </a:p>
          <a:p>
            <a:pPr lvl="1" algn="just"/>
            <a:r>
              <a:rPr lang="zh-CN" altLang="en-US" dirty="0">
                <a:latin typeface="华文新魏" panose="02010800040101010101" pitchFamily="2" charset="-122"/>
                <a:ea typeface="华文新魏" panose="02010800040101010101" pitchFamily="2" charset="-122"/>
              </a:rPr>
              <a:t>此</a:t>
            </a:r>
            <a:r>
              <a:rPr lang="zh-CN" altLang="en-US" dirty="0" smtClean="0">
                <a:latin typeface="华文新魏" panose="02010800040101010101" pitchFamily="2" charset="-122"/>
                <a:ea typeface="华文新魏" panose="02010800040101010101" pitchFamily="2" charset="-122"/>
              </a:rPr>
              <a:t>系统已搭建</a:t>
            </a:r>
            <a:r>
              <a:rPr lang="zh-CN" altLang="en-US" dirty="0">
                <a:latin typeface="华文新魏" panose="02010800040101010101" pitchFamily="2" charset="-122"/>
                <a:ea typeface="华文新魏" panose="02010800040101010101" pitchFamily="2" charset="-122"/>
              </a:rPr>
              <a:t>好整体网络，但细节部分仍不够完善</a:t>
            </a:r>
            <a:r>
              <a:rPr lang="zh-CN" altLang="en-US" dirty="0" smtClean="0">
                <a:latin typeface="华文新魏" panose="02010800040101010101" pitchFamily="2" charset="-122"/>
                <a:ea typeface="华文新魏" panose="02010800040101010101" pitchFamily="2" charset="-122"/>
              </a:rPr>
              <a:t>，后续可</a:t>
            </a:r>
            <a:r>
              <a:rPr lang="zh-CN" altLang="en-US" dirty="0">
                <a:latin typeface="华文新魏" panose="02010800040101010101" pitchFamily="2" charset="-122"/>
                <a:ea typeface="华文新魏" panose="02010800040101010101" pitchFamily="2" charset="-122"/>
              </a:rPr>
              <a:t>对其功能进行丰富，例如增加语音</a:t>
            </a:r>
            <a:r>
              <a:rPr lang="zh-CN" altLang="en-US" dirty="0" smtClean="0">
                <a:latin typeface="华文新魏" panose="02010800040101010101" pitchFamily="2" charset="-122"/>
                <a:ea typeface="华文新魏" panose="02010800040101010101" pitchFamily="2" charset="-122"/>
              </a:rPr>
              <a:t>控制、远程视频监控等</a:t>
            </a:r>
            <a:r>
              <a:rPr lang="zh-CN" altLang="en-US" dirty="0">
                <a:latin typeface="华文新魏" panose="02010800040101010101" pitchFamily="2" charset="-122"/>
                <a:ea typeface="华文新魏" panose="02010800040101010101" pitchFamily="2" charset="-122"/>
              </a:rPr>
              <a:t>，能更好的满足人们的需求</a:t>
            </a:r>
            <a:r>
              <a:rPr lang="zh-CN" altLang="en-US"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lvl="1" algn="just"/>
            <a:r>
              <a:rPr lang="zh-CN" altLang="en-US" dirty="0" smtClean="0">
                <a:latin typeface="华文新魏" panose="02010800040101010101" pitchFamily="2" charset="-122"/>
                <a:ea typeface="华文新魏" panose="02010800040101010101" pitchFamily="2" charset="-122"/>
              </a:rPr>
              <a:t>目前系统只支持单一家庭节点，但我们的系统基于物联网云平台，后期可方便地扩展，进行云端大数据平台管理</a:t>
            </a:r>
            <a:r>
              <a:rPr lang="zh-CN" altLang="en-US" smtClean="0">
                <a:latin typeface="华文新魏" panose="02010800040101010101" pitchFamily="2" charset="-122"/>
                <a:ea typeface="华文新魏" panose="02010800040101010101" pitchFamily="2" charset="-122"/>
              </a:rPr>
              <a:t>，适合商业化</a:t>
            </a:r>
            <a:r>
              <a:rPr lang="zh-CN" altLang="en-US" dirty="0" smtClean="0">
                <a:latin typeface="华文新魏" panose="02010800040101010101" pitchFamily="2" charset="-122"/>
                <a:ea typeface="华文新魏" panose="02010800040101010101" pitchFamily="2" charset="-122"/>
              </a:rPr>
              <a:t>应用。</a:t>
            </a:r>
            <a:endParaRPr lang="zh-CN" altLang="en-US" dirty="0">
              <a:latin typeface="华文新魏" panose="02010800040101010101" pitchFamily="2" charset="-122"/>
              <a:ea typeface="华文新魏" panose="02010800040101010101" pitchFamily="2" charset="-122"/>
            </a:endParaRPr>
          </a:p>
          <a:p>
            <a:pPr algn="just"/>
            <a:endParaRPr lang="zh-CN" altLang="en-US" dirty="0"/>
          </a:p>
        </p:txBody>
      </p:sp>
    </p:spTree>
    <p:extLst>
      <p:ext uri="{BB962C8B-B14F-4D97-AF65-F5344CB8AC3E}">
        <p14:creationId xmlns:p14="http://schemas.microsoft.com/office/powerpoint/2010/main" val="3585483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6779" y="2971800"/>
            <a:ext cx="2667000" cy="861774"/>
          </a:xfrm>
          <a:prstGeom prst="rect">
            <a:avLst/>
          </a:prstGeom>
          <a:noFill/>
        </p:spPr>
        <p:txBody>
          <a:bodyPr wrap="square" rtlCol="0">
            <a:spAutoFit/>
          </a:bodyPr>
          <a:lstStyle/>
          <a:p>
            <a:r>
              <a:rPr lang="zh-CN" altLang="en-US" sz="5000" b="1" dirty="0">
                <a:latin typeface="Calibri" pitchFamily="34" charset="0"/>
              </a:rPr>
              <a:t>  谢 谢！</a:t>
            </a:r>
            <a:endParaRPr lang="en-US" sz="5000" b="1" dirty="0">
              <a:latin typeface="Calibri" pitchFamily="34" charset="0"/>
            </a:endParaRPr>
          </a:p>
        </p:txBody>
      </p:sp>
    </p:spTree>
    <p:extLst>
      <p:ext uri="{BB962C8B-B14F-4D97-AF65-F5344CB8AC3E}">
        <p14:creationId xmlns:p14="http://schemas.microsoft.com/office/powerpoint/2010/main" val="1227115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186801" y="132262"/>
            <a:ext cx="8686800" cy="1143000"/>
          </a:xfrm>
        </p:spPr>
        <p:txBody>
          <a:bodyPr/>
          <a:lstStyle/>
          <a:p>
            <a:r>
              <a:rPr lang="zh-CN" altLang="en-US" dirty="0"/>
              <a:t>项目概述</a:t>
            </a:r>
          </a:p>
        </p:txBody>
      </p:sp>
      <p:sp>
        <p:nvSpPr>
          <p:cNvPr id="4" name="Rectangle 26"/>
          <p:cNvSpPr>
            <a:spLocks noChangeArrowheads="1"/>
          </p:cNvSpPr>
          <p:nvPr/>
        </p:nvSpPr>
        <p:spPr bwMode="auto">
          <a:xfrm>
            <a:off x="1918284" y="1779594"/>
            <a:ext cx="13684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50000"/>
                    <a:lumOff val="50000"/>
                  </a:schemeClr>
                </a:solidFill>
              </a:rPr>
              <a:t>Option 01</a:t>
            </a:r>
          </a:p>
          <a:p>
            <a:pPr algn="ctr"/>
            <a:endParaRPr lang="zh-CN" altLang="en-US" sz="800" dirty="0">
              <a:solidFill>
                <a:schemeClr val="tx1">
                  <a:lumMod val="50000"/>
                  <a:lumOff val="50000"/>
                </a:schemeClr>
              </a:solidFill>
            </a:endParaRPr>
          </a:p>
          <a:p>
            <a:r>
              <a:rPr lang="zh-CN" altLang="en-US" sz="1100" dirty="0">
                <a:solidFill>
                  <a:schemeClr val="tx1">
                    <a:lumMod val="50000"/>
                    <a:lumOff val="50000"/>
                  </a:schemeClr>
                </a:solidFill>
              </a:rPr>
              <a:t>随着人们生活水平提高，举家外出旅行或者出国旅行越来越普遍。“出国旅游一周，家里的安全谁来负责？”</a:t>
            </a:r>
          </a:p>
        </p:txBody>
      </p:sp>
      <p:sp>
        <p:nvSpPr>
          <p:cNvPr id="5" name="Rectangle 27"/>
          <p:cNvSpPr>
            <a:spLocks noChangeArrowheads="1"/>
          </p:cNvSpPr>
          <p:nvPr/>
        </p:nvSpPr>
        <p:spPr bwMode="auto">
          <a:xfrm>
            <a:off x="3801151" y="3584833"/>
            <a:ext cx="154169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tx1">
                    <a:lumMod val="50000"/>
                    <a:lumOff val="50000"/>
                  </a:schemeClr>
                </a:solidFill>
              </a:rPr>
              <a:t>Option </a:t>
            </a:r>
            <a:r>
              <a:rPr lang="zh-CN" altLang="en-US" sz="1200" b="1" dirty="0" smtClean="0">
                <a:solidFill>
                  <a:schemeClr val="tx1">
                    <a:lumMod val="50000"/>
                    <a:lumOff val="50000"/>
                  </a:schemeClr>
                </a:solidFill>
              </a:rPr>
              <a:t>02</a:t>
            </a:r>
            <a:endParaRPr lang="en-US" altLang="zh-CN" sz="1200" b="1" dirty="0" smtClean="0">
              <a:solidFill>
                <a:schemeClr val="tx1">
                  <a:lumMod val="50000"/>
                  <a:lumOff val="50000"/>
                </a:schemeClr>
              </a:solidFill>
            </a:endParaRPr>
          </a:p>
          <a:p>
            <a:pPr algn="ctr"/>
            <a:endParaRPr lang="zh-CN" altLang="en-US" sz="1200" b="1" dirty="0">
              <a:solidFill>
                <a:schemeClr val="tx1">
                  <a:lumMod val="50000"/>
                  <a:lumOff val="50000"/>
                </a:schemeClr>
              </a:solidFill>
            </a:endParaRPr>
          </a:p>
          <a:p>
            <a:r>
              <a:rPr lang="zh-CN" altLang="en-US" sz="1100" dirty="0">
                <a:solidFill>
                  <a:schemeClr val="tx1">
                    <a:lumMod val="50000"/>
                    <a:lumOff val="50000"/>
                  </a:schemeClr>
                </a:solidFill>
              </a:rPr>
              <a:t>“外出半个月，我的花草缺水</a:t>
            </a:r>
            <a:r>
              <a:rPr lang="zh-CN" altLang="en-US" sz="1100" dirty="0" smtClean="0">
                <a:solidFill>
                  <a:schemeClr val="tx1">
                    <a:lumMod val="50000"/>
                    <a:lumOff val="50000"/>
                  </a:schemeClr>
                </a:solidFill>
              </a:rPr>
              <a:t>了怎么办</a:t>
            </a:r>
            <a:r>
              <a:rPr lang="zh-CN" altLang="en-US" sz="1100" dirty="0">
                <a:solidFill>
                  <a:schemeClr val="tx1">
                    <a:lumMod val="50000"/>
                    <a:lumOff val="50000"/>
                  </a:schemeClr>
                </a:solidFill>
              </a:rPr>
              <a:t>？”“过年回老家，鱼儿饿死了怎么办？</a:t>
            </a:r>
            <a:r>
              <a:rPr lang="zh-CN" altLang="en-US" sz="1100" dirty="0" smtClean="0">
                <a:solidFill>
                  <a:schemeClr val="tx1">
                    <a:lumMod val="50000"/>
                    <a:lumOff val="50000"/>
                  </a:schemeClr>
                </a:solidFill>
              </a:rPr>
              <a:t>”</a:t>
            </a:r>
            <a:endParaRPr lang="zh-CN" altLang="en-US" sz="800" dirty="0">
              <a:solidFill>
                <a:schemeClr val="tx1">
                  <a:lumMod val="50000"/>
                  <a:lumOff val="50000"/>
                </a:schemeClr>
              </a:solidFill>
            </a:endParaRPr>
          </a:p>
        </p:txBody>
      </p:sp>
      <p:sp>
        <p:nvSpPr>
          <p:cNvPr id="6" name="Freeform 16"/>
          <p:cNvSpPr/>
          <p:nvPr/>
        </p:nvSpPr>
        <p:spPr bwMode="auto">
          <a:xfrm>
            <a:off x="1679887" y="1474777"/>
            <a:ext cx="1709705" cy="1694716"/>
          </a:xfrm>
          <a:custGeom>
            <a:avLst/>
            <a:gdLst>
              <a:gd name="T0" fmla="*/ 2 w 773"/>
              <a:gd name="T1" fmla="*/ 25 h 766"/>
              <a:gd name="T2" fmla="*/ 5 w 773"/>
              <a:gd name="T3" fmla="*/ 630 h 766"/>
              <a:gd name="T4" fmla="*/ 6 w 773"/>
              <a:gd name="T5" fmla="*/ 706 h 766"/>
              <a:gd name="T6" fmla="*/ 8 w 773"/>
              <a:gd name="T7" fmla="*/ 757 h 766"/>
              <a:gd name="T8" fmla="*/ 42 w 773"/>
              <a:gd name="T9" fmla="*/ 762 h 766"/>
              <a:gd name="T10" fmla="*/ 122 w 773"/>
              <a:gd name="T11" fmla="*/ 762 h 766"/>
              <a:gd name="T12" fmla="*/ 425 w 773"/>
              <a:gd name="T13" fmla="*/ 763 h 766"/>
              <a:gd name="T14" fmla="*/ 767 w 773"/>
              <a:gd name="T15" fmla="*/ 763 h 766"/>
              <a:gd name="T16" fmla="*/ 770 w 773"/>
              <a:gd name="T17" fmla="*/ 761 h 766"/>
              <a:gd name="T18" fmla="*/ 770 w 773"/>
              <a:gd name="T19" fmla="*/ 185 h 766"/>
              <a:gd name="T20" fmla="*/ 770 w 773"/>
              <a:gd name="T21" fmla="*/ 40 h 766"/>
              <a:gd name="T22" fmla="*/ 765 w 773"/>
              <a:gd name="T23" fmla="*/ 8 h 766"/>
              <a:gd name="T24" fmla="*/ 750 w 773"/>
              <a:gd name="T25" fmla="*/ 4 h 766"/>
              <a:gd name="T26" fmla="*/ 711 w 773"/>
              <a:gd name="T27" fmla="*/ 3 h 766"/>
              <a:gd name="T28" fmla="*/ 412 w 773"/>
              <a:gd name="T29" fmla="*/ 0 h 766"/>
              <a:gd name="T30" fmla="*/ 73 w 773"/>
              <a:gd name="T31" fmla="*/ 6 h 766"/>
              <a:gd name="T32" fmla="*/ 73 w 773"/>
              <a:gd name="T33" fmla="*/ 12 h 766"/>
              <a:gd name="T34" fmla="*/ 647 w 773"/>
              <a:gd name="T35" fmla="*/ 9 h 766"/>
              <a:gd name="T36" fmla="*/ 711 w 773"/>
              <a:gd name="T37" fmla="*/ 10 h 766"/>
              <a:gd name="T38" fmla="*/ 746 w 773"/>
              <a:gd name="T39" fmla="*/ 11 h 766"/>
              <a:gd name="T40" fmla="*/ 764 w 773"/>
              <a:gd name="T41" fmla="*/ 52 h 766"/>
              <a:gd name="T42" fmla="*/ 764 w 773"/>
              <a:gd name="T43" fmla="*/ 189 h 766"/>
              <a:gd name="T44" fmla="*/ 764 w 773"/>
              <a:gd name="T45" fmla="*/ 462 h 766"/>
              <a:gd name="T46" fmla="*/ 765 w 773"/>
              <a:gd name="T47" fmla="*/ 738 h 766"/>
              <a:gd name="T48" fmla="*/ 748 w 773"/>
              <a:gd name="T49" fmla="*/ 758 h 766"/>
              <a:gd name="T50" fmla="*/ 712 w 773"/>
              <a:gd name="T51" fmla="*/ 759 h 766"/>
              <a:gd name="T52" fmla="*/ 640 w 773"/>
              <a:gd name="T53" fmla="*/ 759 h 766"/>
              <a:gd name="T54" fmla="*/ 497 w 773"/>
              <a:gd name="T55" fmla="*/ 759 h 766"/>
              <a:gd name="T56" fmla="*/ 214 w 773"/>
              <a:gd name="T57" fmla="*/ 757 h 766"/>
              <a:gd name="T58" fmla="*/ 70 w 773"/>
              <a:gd name="T59" fmla="*/ 758 h 766"/>
              <a:gd name="T60" fmla="*/ 35 w 773"/>
              <a:gd name="T61" fmla="*/ 758 h 766"/>
              <a:gd name="T62" fmla="*/ 18 w 773"/>
              <a:gd name="T63" fmla="*/ 758 h 766"/>
              <a:gd name="T64" fmla="*/ 10 w 773"/>
              <a:gd name="T65" fmla="*/ 737 h 766"/>
              <a:gd name="T66" fmla="*/ 10 w 773"/>
              <a:gd name="T67" fmla="*/ 662 h 766"/>
              <a:gd name="T68" fmla="*/ 5 w 773"/>
              <a:gd name="T69" fmla="*/ 25 h 766"/>
              <a:gd name="T70" fmla="*/ 2 w 773"/>
              <a:gd name="T71" fmla="*/ 2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3" h="766">
                <a:moveTo>
                  <a:pt x="2" y="25"/>
                </a:moveTo>
                <a:cubicBezTo>
                  <a:pt x="3" y="227"/>
                  <a:pt x="4" y="428"/>
                  <a:pt x="5" y="630"/>
                </a:cubicBezTo>
                <a:cubicBezTo>
                  <a:pt x="5" y="655"/>
                  <a:pt x="5" y="681"/>
                  <a:pt x="6" y="706"/>
                </a:cubicBezTo>
                <a:cubicBezTo>
                  <a:pt x="6" y="718"/>
                  <a:pt x="0" y="746"/>
                  <a:pt x="8" y="757"/>
                </a:cubicBezTo>
                <a:cubicBezTo>
                  <a:pt x="15" y="766"/>
                  <a:pt x="33" y="763"/>
                  <a:pt x="42" y="762"/>
                </a:cubicBezTo>
                <a:cubicBezTo>
                  <a:pt x="69" y="762"/>
                  <a:pt x="96" y="762"/>
                  <a:pt x="122" y="762"/>
                </a:cubicBezTo>
                <a:cubicBezTo>
                  <a:pt x="223" y="761"/>
                  <a:pt x="324" y="762"/>
                  <a:pt x="425" y="763"/>
                </a:cubicBezTo>
                <a:cubicBezTo>
                  <a:pt x="539" y="764"/>
                  <a:pt x="653" y="765"/>
                  <a:pt x="767" y="763"/>
                </a:cubicBezTo>
                <a:cubicBezTo>
                  <a:pt x="769" y="763"/>
                  <a:pt x="770" y="762"/>
                  <a:pt x="770" y="761"/>
                </a:cubicBezTo>
                <a:cubicBezTo>
                  <a:pt x="770" y="569"/>
                  <a:pt x="770" y="377"/>
                  <a:pt x="770" y="185"/>
                </a:cubicBezTo>
                <a:cubicBezTo>
                  <a:pt x="770" y="137"/>
                  <a:pt x="770" y="88"/>
                  <a:pt x="770" y="40"/>
                </a:cubicBezTo>
                <a:cubicBezTo>
                  <a:pt x="770" y="31"/>
                  <a:pt x="773" y="15"/>
                  <a:pt x="765" y="8"/>
                </a:cubicBezTo>
                <a:cubicBezTo>
                  <a:pt x="761" y="5"/>
                  <a:pt x="756" y="5"/>
                  <a:pt x="750" y="4"/>
                </a:cubicBezTo>
                <a:cubicBezTo>
                  <a:pt x="737" y="3"/>
                  <a:pt x="724" y="4"/>
                  <a:pt x="711" y="3"/>
                </a:cubicBezTo>
                <a:cubicBezTo>
                  <a:pt x="611" y="1"/>
                  <a:pt x="511" y="0"/>
                  <a:pt x="412" y="0"/>
                </a:cubicBezTo>
                <a:cubicBezTo>
                  <a:pt x="299" y="0"/>
                  <a:pt x="186" y="1"/>
                  <a:pt x="73" y="6"/>
                </a:cubicBezTo>
                <a:cubicBezTo>
                  <a:pt x="70" y="6"/>
                  <a:pt x="70" y="12"/>
                  <a:pt x="73" y="12"/>
                </a:cubicBezTo>
                <a:cubicBezTo>
                  <a:pt x="265" y="9"/>
                  <a:pt x="456" y="6"/>
                  <a:pt x="647" y="9"/>
                </a:cubicBezTo>
                <a:cubicBezTo>
                  <a:pt x="668" y="9"/>
                  <a:pt x="689" y="9"/>
                  <a:pt x="711" y="10"/>
                </a:cubicBezTo>
                <a:cubicBezTo>
                  <a:pt x="721" y="10"/>
                  <a:pt x="736" y="8"/>
                  <a:pt x="746" y="11"/>
                </a:cubicBezTo>
                <a:cubicBezTo>
                  <a:pt x="768" y="15"/>
                  <a:pt x="764" y="35"/>
                  <a:pt x="764" y="52"/>
                </a:cubicBezTo>
                <a:cubicBezTo>
                  <a:pt x="764" y="97"/>
                  <a:pt x="764" y="143"/>
                  <a:pt x="764" y="189"/>
                </a:cubicBezTo>
                <a:cubicBezTo>
                  <a:pt x="764" y="280"/>
                  <a:pt x="764" y="371"/>
                  <a:pt x="764" y="462"/>
                </a:cubicBezTo>
                <a:cubicBezTo>
                  <a:pt x="764" y="554"/>
                  <a:pt x="764" y="646"/>
                  <a:pt x="765" y="738"/>
                </a:cubicBezTo>
                <a:cubicBezTo>
                  <a:pt x="765" y="753"/>
                  <a:pt x="765" y="758"/>
                  <a:pt x="748" y="758"/>
                </a:cubicBezTo>
                <a:cubicBezTo>
                  <a:pt x="736" y="758"/>
                  <a:pt x="724" y="759"/>
                  <a:pt x="712" y="759"/>
                </a:cubicBezTo>
                <a:cubicBezTo>
                  <a:pt x="688" y="759"/>
                  <a:pt x="664" y="759"/>
                  <a:pt x="640" y="759"/>
                </a:cubicBezTo>
                <a:cubicBezTo>
                  <a:pt x="592" y="759"/>
                  <a:pt x="544" y="759"/>
                  <a:pt x="497" y="759"/>
                </a:cubicBezTo>
                <a:cubicBezTo>
                  <a:pt x="402" y="758"/>
                  <a:pt x="308" y="757"/>
                  <a:pt x="214" y="757"/>
                </a:cubicBezTo>
                <a:cubicBezTo>
                  <a:pt x="166" y="757"/>
                  <a:pt x="118" y="757"/>
                  <a:pt x="70" y="758"/>
                </a:cubicBezTo>
                <a:cubicBezTo>
                  <a:pt x="58" y="758"/>
                  <a:pt x="46" y="758"/>
                  <a:pt x="35" y="758"/>
                </a:cubicBezTo>
                <a:cubicBezTo>
                  <a:pt x="30" y="758"/>
                  <a:pt x="22" y="759"/>
                  <a:pt x="18" y="758"/>
                </a:cubicBezTo>
                <a:cubicBezTo>
                  <a:pt x="8" y="753"/>
                  <a:pt x="11" y="745"/>
                  <a:pt x="10" y="737"/>
                </a:cubicBezTo>
                <a:cubicBezTo>
                  <a:pt x="8" y="713"/>
                  <a:pt x="10" y="687"/>
                  <a:pt x="10" y="662"/>
                </a:cubicBezTo>
                <a:cubicBezTo>
                  <a:pt x="8" y="450"/>
                  <a:pt x="7" y="237"/>
                  <a:pt x="5" y="25"/>
                </a:cubicBezTo>
                <a:cubicBezTo>
                  <a:pt x="5" y="23"/>
                  <a:pt x="2" y="23"/>
                  <a:pt x="2" y="25"/>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dirty="0"/>
          </a:p>
        </p:txBody>
      </p:sp>
      <p:sp>
        <p:nvSpPr>
          <p:cNvPr id="7" name="Freeform 16"/>
          <p:cNvSpPr/>
          <p:nvPr/>
        </p:nvSpPr>
        <p:spPr bwMode="auto">
          <a:xfrm>
            <a:off x="3717147" y="3429000"/>
            <a:ext cx="1709705" cy="1563441"/>
          </a:xfrm>
          <a:custGeom>
            <a:avLst/>
            <a:gdLst>
              <a:gd name="T0" fmla="*/ 2 w 773"/>
              <a:gd name="T1" fmla="*/ 25 h 766"/>
              <a:gd name="T2" fmla="*/ 5 w 773"/>
              <a:gd name="T3" fmla="*/ 630 h 766"/>
              <a:gd name="T4" fmla="*/ 6 w 773"/>
              <a:gd name="T5" fmla="*/ 706 h 766"/>
              <a:gd name="T6" fmla="*/ 8 w 773"/>
              <a:gd name="T7" fmla="*/ 757 h 766"/>
              <a:gd name="T8" fmla="*/ 42 w 773"/>
              <a:gd name="T9" fmla="*/ 762 h 766"/>
              <a:gd name="T10" fmla="*/ 122 w 773"/>
              <a:gd name="T11" fmla="*/ 762 h 766"/>
              <a:gd name="T12" fmla="*/ 425 w 773"/>
              <a:gd name="T13" fmla="*/ 763 h 766"/>
              <a:gd name="T14" fmla="*/ 767 w 773"/>
              <a:gd name="T15" fmla="*/ 763 h 766"/>
              <a:gd name="T16" fmla="*/ 770 w 773"/>
              <a:gd name="T17" fmla="*/ 761 h 766"/>
              <a:gd name="T18" fmla="*/ 770 w 773"/>
              <a:gd name="T19" fmla="*/ 185 h 766"/>
              <a:gd name="T20" fmla="*/ 770 w 773"/>
              <a:gd name="T21" fmla="*/ 40 h 766"/>
              <a:gd name="T22" fmla="*/ 765 w 773"/>
              <a:gd name="T23" fmla="*/ 8 h 766"/>
              <a:gd name="T24" fmla="*/ 750 w 773"/>
              <a:gd name="T25" fmla="*/ 4 h 766"/>
              <a:gd name="T26" fmla="*/ 711 w 773"/>
              <a:gd name="T27" fmla="*/ 3 h 766"/>
              <a:gd name="T28" fmla="*/ 412 w 773"/>
              <a:gd name="T29" fmla="*/ 0 h 766"/>
              <a:gd name="T30" fmla="*/ 73 w 773"/>
              <a:gd name="T31" fmla="*/ 6 h 766"/>
              <a:gd name="T32" fmla="*/ 73 w 773"/>
              <a:gd name="T33" fmla="*/ 12 h 766"/>
              <a:gd name="T34" fmla="*/ 647 w 773"/>
              <a:gd name="T35" fmla="*/ 9 h 766"/>
              <a:gd name="T36" fmla="*/ 711 w 773"/>
              <a:gd name="T37" fmla="*/ 10 h 766"/>
              <a:gd name="T38" fmla="*/ 746 w 773"/>
              <a:gd name="T39" fmla="*/ 11 h 766"/>
              <a:gd name="T40" fmla="*/ 764 w 773"/>
              <a:gd name="T41" fmla="*/ 52 h 766"/>
              <a:gd name="T42" fmla="*/ 764 w 773"/>
              <a:gd name="T43" fmla="*/ 189 h 766"/>
              <a:gd name="T44" fmla="*/ 764 w 773"/>
              <a:gd name="T45" fmla="*/ 462 h 766"/>
              <a:gd name="T46" fmla="*/ 765 w 773"/>
              <a:gd name="T47" fmla="*/ 738 h 766"/>
              <a:gd name="T48" fmla="*/ 748 w 773"/>
              <a:gd name="T49" fmla="*/ 758 h 766"/>
              <a:gd name="T50" fmla="*/ 712 w 773"/>
              <a:gd name="T51" fmla="*/ 759 h 766"/>
              <a:gd name="T52" fmla="*/ 640 w 773"/>
              <a:gd name="T53" fmla="*/ 759 h 766"/>
              <a:gd name="T54" fmla="*/ 497 w 773"/>
              <a:gd name="T55" fmla="*/ 759 h 766"/>
              <a:gd name="T56" fmla="*/ 214 w 773"/>
              <a:gd name="T57" fmla="*/ 757 h 766"/>
              <a:gd name="T58" fmla="*/ 70 w 773"/>
              <a:gd name="T59" fmla="*/ 758 h 766"/>
              <a:gd name="T60" fmla="*/ 35 w 773"/>
              <a:gd name="T61" fmla="*/ 758 h 766"/>
              <a:gd name="T62" fmla="*/ 18 w 773"/>
              <a:gd name="T63" fmla="*/ 758 h 766"/>
              <a:gd name="T64" fmla="*/ 10 w 773"/>
              <a:gd name="T65" fmla="*/ 737 h 766"/>
              <a:gd name="T66" fmla="*/ 10 w 773"/>
              <a:gd name="T67" fmla="*/ 662 h 766"/>
              <a:gd name="T68" fmla="*/ 5 w 773"/>
              <a:gd name="T69" fmla="*/ 25 h 766"/>
              <a:gd name="T70" fmla="*/ 2 w 773"/>
              <a:gd name="T71" fmla="*/ 25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3" h="766">
                <a:moveTo>
                  <a:pt x="2" y="25"/>
                </a:moveTo>
                <a:cubicBezTo>
                  <a:pt x="3" y="227"/>
                  <a:pt x="4" y="428"/>
                  <a:pt x="5" y="630"/>
                </a:cubicBezTo>
                <a:cubicBezTo>
                  <a:pt x="5" y="655"/>
                  <a:pt x="5" y="681"/>
                  <a:pt x="6" y="706"/>
                </a:cubicBezTo>
                <a:cubicBezTo>
                  <a:pt x="6" y="718"/>
                  <a:pt x="0" y="746"/>
                  <a:pt x="8" y="757"/>
                </a:cubicBezTo>
                <a:cubicBezTo>
                  <a:pt x="15" y="766"/>
                  <a:pt x="33" y="763"/>
                  <a:pt x="42" y="762"/>
                </a:cubicBezTo>
                <a:cubicBezTo>
                  <a:pt x="69" y="762"/>
                  <a:pt x="96" y="762"/>
                  <a:pt x="122" y="762"/>
                </a:cubicBezTo>
                <a:cubicBezTo>
                  <a:pt x="223" y="761"/>
                  <a:pt x="324" y="762"/>
                  <a:pt x="425" y="763"/>
                </a:cubicBezTo>
                <a:cubicBezTo>
                  <a:pt x="539" y="764"/>
                  <a:pt x="653" y="765"/>
                  <a:pt x="767" y="763"/>
                </a:cubicBezTo>
                <a:cubicBezTo>
                  <a:pt x="769" y="763"/>
                  <a:pt x="770" y="762"/>
                  <a:pt x="770" y="761"/>
                </a:cubicBezTo>
                <a:cubicBezTo>
                  <a:pt x="770" y="569"/>
                  <a:pt x="770" y="377"/>
                  <a:pt x="770" y="185"/>
                </a:cubicBezTo>
                <a:cubicBezTo>
                  <a:pt x="770" y="137"/>
                  <a:pt x="770" y="88"/>
                  <a:pt x="770" y="40"/>
                </a:cubicBezTo>
                <a:cubicBezTo>
                  <a:pt x="770" y="31"/>
                  <a:pt x="773" y="15"/>
                  <a:pt x="765" y="8"/>
                </a:cubicBezTo>
                <a:cubicBezTo>
                  <a:pt x="761" y="5"/>
                  <a:pt x="756" y="5"/>
                  <a:pt x="750" y="4"/>
                </a:cubicBezTo>
                <a:cubicBezTo>
                  <a:pt x="737" y="3"/>
                  <a:pt x="724" y="4"/>
                  <a:pt x="711" y="3"/>
                </a:cubicBezTo>
                <a:cubicBezTo>
                  <a:pt x="611" y="1"/>
                  <a:pt x="511" y="0"/>
                  <a:pt x="412" y="0"/>
                </a:cubicBezTo>
                <a:cubicBezTo>
                  <a:pt x="299" y="0"/>
                  <a:pt x="186" y="1"/>
                  <a:pt x="73" y="6"/>
                </a:cubicBezTo>
                <a:cubicBezTo>
                  <a:pt x="70" y="6"/>
                  <a:pt x="70" y="12"/>
                  <a:pt x="73" y="12"/>
                </a:cubicBezTo>
                <a:cubicBezTo>
                  <a:pt x="265" y="9"/>
                  <a:pt x="456" y="6"/>
                  <a:pt x="647" y="9"/>
                </a:cubicBezTo>
                <a:cubicBezTo>
                  <a:pt x="668" y="9"/>
                  <a:pt x="689" y="9"/>
                  <a:pt x="711" y="10"/>
                </a:cubicBezTo>
                <a:cubicBezTo>
                  <a:pt x="721" y="10"/>
                  <a:pt x="736" y="8"/>
                  <a:pt x="746" y="11"/>
                </a:cubicBezTo>
                <a:cubicBezTo>
                  <a:pt x="768" y="15"/>
                  <a:pt x="764" y="35"/>
                  <a:pt x="764" y="52"/>
                </a:cubicBezTo>
                <a:cubicBezTo>
                  <a:pt x="764" y="97"/>
                  <a:pt x="764" y="143"/>
                  <a:pt x="764" y="189"/>
                </a:cubicBezTo>
                <a:cubicBezTo>
                  <a:pt x="764" y="280"/>
                  <a:pt x="764" y="371"/>
                  <a:pt x="764" y="462"/>
                </a:cubicBezTo>
                <a:cubicBezTo>
                  <a:pt x="764" y="554"/>
                  <a:pt x="764" y="646"/>
                  <a:pt x="765" y="738"/>
                </a:cubicBezTo>
                <a:cubicBezTo>
                  <a:pt x="765" y="753"/>
                  <a:pt x="765" y="758"/>
                  <a:pt x="748" y="758"/>
                </a:cubicBezTo>
                <a:cubicBezTo>
                  <a:pt x="736" y="758"/>
                  <a:pt x="724" y="759"/>
                  <a:pt x="712" y="759"/>
                </a:cubicBezTo>
                <a:cubicBezTo>
                  <a:pt x="688" y="759"/>
                  <a:pt x="664" y="759"/>
                  <a:pt x="640" y="759"/>
                </a:cubicBezTo>
                <a:cubicBezTo>
                  <a:pt x="592" y="759"/>
                  <a:pt x="544" y="759"/>
                  <a:pt x="497" y="759"/>
                </a:cubicBezTo>
                <a:cubicBezTo>
                  <a:pt x="402" y="758"/>
                  <a:pt x="308" y="757"/>
                  <a:pt x="214" y="757"/>
                </a:cubicBezTo>
                <a:cubicBezTo>
                  <a:pt x="166" y="757"/>
                  <a:pt x="118" y="757"/>
                  <a:pt x="70" y="758"/>
                </a:cubicBezTo>
                <a:cubicBezTo>
                  <a:pt x="58" y="758"/>
                  <a:pt x="46" y="758"/>
                  <a:pt x="35" y="758"/>
                </a:cubicBezTo>
                <a:cubicBezTo>
                  <a:pt x="30" y="758"/>
                  <a:pt x="22" y="759"/>
                  <a:pt x="18" y="758"/>
                </a:cubicBezTo>
                <a:cubicBezTo>
                  <a:pt x="8" y="753"/>
                  <a:pt x="11" y="745"/>
                  <a:pt x="10" y="737"/>
                </a:cubicBezTo>
                <a:cubicBezTo>
                  <a:pt x="8" y="713"/>
                  <a:pt x="10" y="687"/>
                  <a:pt x="10" y="662"/>
                </a:cubicBezTo>
                <a:cubicBezTo>
                  <a:pt x="8" y="450"/>
                  <a:pt x="7" y="237"/>
                  <a:pt x="5" y="25"/>
                </a:cubicBezTo>
                <a:cubicBezTo>
                  <a:pt x="5" y="23"/>
                  <a:pt x="2" y="23"/>
                  <a:pt x="2" y="25"/>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406" y="3429000"/>
            <a:ext cx="1844658" cy="165820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895" y="3391970"/>
            <a:ext cx="1701205" cy="1432166"/>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201" y="1644494"/>
            <a:ext cx="1822001" cy="1524909"/>
          </a:xfrm>
          <a:prstGeom prst="rect">
            <a:avLst/>
          </a:prstGeom>
        </p:spPr>
      </p:pic>
      <p:pic>
        <p:nvPicPr>
          <p:cNvPr id="11" name="图片 10"/>
          <p:cNvPicPr>
            <a:picLocks noChangeAspect="1"/>
          </p:cNvPicPr>
          <p:nvPr/>
        </p:nvPicPr>
        <p:blipFill>
          <a:blip r:embed="rId6"/>
          <a:stretch>
            <a:fillRect/>
          </a:stretch>
        </p:blipFill>
        <p:spPr>
          <a:xfrm>
            <a:off x="5558332" y="1485833"/>
            <a:ext cx="1719221" cy="1707028"/>
          </a:xfrm>
          <a:prstGeom prst="rect">
            <a:avLst/>
          </a:prstGeom>
        </p:spPr>
      </p:pic>
      <p:sp>
        <p:nvSpPr>
          <p:cNvPr id="12" name="Rectangle 26"/>
          <p:cNvSpPr>
            <a:spLocks noChangeArrowheads="1"/>
          </p:cNvSpPr>
          <p:nvPr/>
        </p:nvSpPr>
        <p:spPr bwMode="auto">
          <a:xfrm>
            <a:off x="5733729" y="1677627"/>
            <a:ext cx="136842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50000"/>
                    <a:lumOff val="50000"/>
                  </a:schemeClr>
                </a:solidFill>
              </a:rPr>
              <a:t>Option </a:t>
            </a:r>
            <a:r>
              <a:rPr lang="zh-CN" altLang="en-US" sz="1200" b="1" dirty="0" smtClean="0">
                <a:solidFill>
                  <a:schemeClr val="tx1">
                    <a:lumMod val="50000"/>
                    <a:lumOff val="50000"/>
                  </a:schemeClr>
                </a:solidFill>
              </a:rPr>
              <a:t>0</a:t>
            </a:r>
            <a:r>
              <a:rPr lang="en-US" altLang="zh-CN" sz="1200" b="1" dirty="0" smtClean="0">
                <a:solidFill>
                  <a:schemeClr val="tx1">
                    <a:lumMod val="50000"/>
                    <a:lumOff val="50000"/>
                  </a:schemeClr>
                </a:solidFill>
              </a:rPr>
              <a:t>3</a:t>
            </a:r>
          </a:p>
          <a:p>
            <a:pPr algn="ctr"/>
            <a:endParaRPr lang="zh-CN" altLang="en-US" sz="1200" b="1" dirty="0">
              <a:solidFill>
                <a:schemeClr val="tx1">
                  <a:lumMod val="50000"/>
                  <a:lumOff val="50000"/>
                </a:schemeClr>
              </a:solidFill>
            </a:endParaRPr>
          </a:p>
          <a:p>
            <a:r>
              <a:rPr lang="zh-CN" altLang="en-US" sz="1100" dirty="0" smtClean="0">
                <a:solidFill>
                  <a:schemeClr val="tx1">
                    <a:lumMod val="50000"/>
                    <a:lumOff val="50000"/>
                  </a:schemeClr>
                </a:solidFill>
              </a:rPr>
              <a:t>“家中的电器是否处于正常工作态”“功耗是否处于异常状态”</a:t>
            </a:r>
            <a:endParaRPr lang="zh-CN" altLang="en-US" sz="1100" dirty="0">
              <a:solidFill>
                <a:schemeClr val="tx1">
                  <a:lumMod val="50000"/>
                  <a:lumOff val="50000"/>
                </a:schemeClr>
              </a:solidFill>
            </a:endParaRPr>
          </a:p>
        </p:txBody>
      </p:sp>
      <p:sp>
        <p:nvSpPr>
          <p:cNvPr id="3" name="文本框 2"/>
          <p:cNvSpPr txBox="1"/>
          <p:nvPr/>
        </p:nvSpPr>
        <p:spPr>
          <a:xfrm>
            <a:off x="1371600" y="5562600"/>
            <a:ext cx="6595785" cy="646331"/>
          </a:xfrm>
          <a:prstGeom prst="rect">
            <a:avLst/>
          </a:prstGeom>
          <a:noFill/>
        </p:spPr>
        <p:txBody>
          <a:bodyPr wrap="square" rtlCol="0">
            <a:spAutoFit/>
          </a:bodyPr>
          <a:lstStyle/>
          <a:p>
            <a:r>
              <a:rPr lang="zh-CN" altLang="en-US" dirty="0"/>
              <a:t>智能</a:t>
            </a:r>
            <a:r>
              <a:rPr lang="zh-CN" altLang="en-US" dirty="0" smtClean="0"/>
              <a:t>家庭</a:t>
            </a:r>
            <a:r>
              <a:rPr lang="zh-CN" altLang="en-US" dirty="0"/>
              <a:t>托管系统：</a:t>
            </a:r>
            <a:r>
              <a:rPr lang="zh-CN" altLang="en-US" dirty="0">
                <a:latin typeface="华文楷体" panose="02010600040101010101" pitchFamily="2" charset="-122"/>
                <a:ea typeface="华文楷体" panose="02010600040101010101" pitchFamily="2" charset="-122"/>
              </a:rPr>
              <a:t>解决家庭在无人守护的情况下的安全问题和家中花鸟虫鱼的基本生存</a:t>
            </a:r>
            <a:r>
              <a:rPr lang="zh-CN" altLang="en-US" dirty="0" smtClean="0">
                <a:latin typeface="华文楷体" panose="02010600040101010101" pitchFamily="2" charset="-122"/>
                <a:ea typeface="华文楷体" panose="02010600040101010101" pitchFamily="2" charset="-122"/>
              </a:rPr>
              <a:t>问题。</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4376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par>
                                <p:cTn id="30" presetID="21" presetClass="entr" presetSubtype="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000"/>
                                        <p:tgtEl>
                                          <p:spTgt spid="11"/>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heel(1)">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1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186801" y="132262"/>
            <a:ext cx="8686800" cy="1143000"/>
          </a:xfrm>
        </p:spPr>
        <p:txBody>
          <a:bodyPr/>
          <a:lstStyle/>
          <a:p>
            <a:r>
              <a:rPr lang="zh-CN" altLang="en-US" dirty="0"/>
              <a:t>项目概述</a:t>
            </a:r>
          </a:p>
        </p:txBody>
      </p:sp>
      <p:grpSp>
        <p:nvGrpSpPr>
          <p:cNvPr id="19" name="ef7cabfa-7ac4-4cae-ba99-ded0d89b488b" descr="4AUAAB+LCAAAAAAABADNVE1PwzAM/S8BbhMqiA9pt/IxmBAfYtM4oB1C661GaTKlLhpM++84bbO1Wgfshnppn5/j92ynC7FPnzMQXTFIpaUrlFMr0z5BKjqiH4uuzpXqiAvUMerpjTX5LBPd18UqrR55QUoujTLW5WoklGokVc60Db6nbcQfJxOMYJhACp4zRE2hjgeJjJkRHAasx+I0IQ1ZVgGPb+8QUS2te+pYeZbwmXu93snx+VkYusOKMsFy6STGMOd3DwpfsNLoutBq1gXqXiv4SXLrgMC2+G2krIkd5zcDCqMINFXKS0MFvuHTy18V5a7M4IGPc0rF9ZysLCDf2/JjvOGRNXDFBrjs/D+nx9ucFuaGMKc/ehu3uFstbbmFvy6tp92jxjRPK1qh9l7Oa9BRUIIYxwrqtL7mXnysKhw5rBwTWS7QMzaVxAUXwfJgfTtOzg+Dtn31ev66r0W7dhqiy6jPsE3mLhOqFDQGVLr4YfmeTEZo9G7Kq6S6+BFYwkiqUOFUpyzAZRki4/51t8bil9HUDLNfoCjh+B3ArJr7AL+44ESqDOqXzBn3dvwVfAYlCT8ahAa2tXtN1pbLvO5MW0fH/HwDxAhjAeAFAAA="/>
          <p:cNvGrpSpPr>
            <a:grpSpLocks noChangeAspect="1"/>
          </p:cNvGrpSpPr>
          <p:nvPr/>
        </p:nvGrpSpPr>
        <p:grpSpPr>
          <a:xfrm>
            <a:off x="890417" y="2468394"/>
            <a:ext cx="1660109" cy="2548891"/>
            <a:chOff x="1540158" y="1362075"/>
            <a:chExt cx="2546201" cy="4697012"/>
          </a:xfrm>
        </p:grpSpPr>
        <p:sp>
          <p:nvSpPr>
            <p:cNvPr id="20" name="BackShape"/>
            <p:cNvSpPr/>
            <p:nvPr/>
          </p:nvSpPr>
          <p:spPr bwMode="auto">
            <a:xfrm>
              <a:off x="2275181" y="5162624"/>
              <a:ext cx="1076159" cy="333301"/>
            </a:xfrm>
            <a:prstGeom prst="can">
              <a:avLst>
                <a:gd name="adj" fmla="val 50000"/>
              </a:avLst>
            </a:prstGeom>
            <a:solidFill>
              <a:schemeClr val="tx2">
                <a:lumMod val="60000"/>
                <a:lumOff val="40000"/>
              </a:schemeClr>
            </a:solidFill>
            <a:ln w="19050">
              <a:noFill/>
              <a:round/>
              <a:headEnd/>
              <a:tailEnd/>
            </a:ln>
            <a:effectLst>
              <a:outerShdw blurRad="76200" dir="13500000" sy="23000" kx="1200000" algn="br" rotWithShape="0">
                <a:prstClr val="black">
                  <a:alpha val="20000"/>
                </a:prstClr>
              </a:outerShdw>
            </a:effectLst>
          </p:spPr>
          <p:txBody>
            <a:bodyPr anchor="ctr"/>
            <a:lstStyle/>
            <a:p>
              <a:pPr algn="ctr"/>
              <a:endParaRPr/>
            </a:p>
          </p:txBody>
        </p:sp>
        <p:sp>
          <p:nvSpPr>
            <p:cNvPr id="21" name="RelativeShape"/>
            <p:cNvSpPr/>
            <p:nvPr/>
          </p:nvSpPr>
          <p:spPr>
            <a:xfrm>
              <a:off x="2449883" y="1967639"/>
              <a:ext cx="726756" cy="3336066"/>
            </a:xfrm>
            <a:prstGeom prst="can">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2" name="ValueShape"/>
            <p:cNvSpPr/>
            <p:nvPr/>
          </p:nvSpPr>
          <p:spPr>
            <a:xfrm>
              <a:off x="2449883" y="2986015"/>
              <a:ext cx="726756" cy="2317691"/>
            </a:xfrm>
            <a:prstGeom prst="can">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accent2"/>
                </a:solidFill>
              </a:endParaRPr>
            </a:p>
          </p:txBody>
        </p:sp>
        <p:sp>
          <p:nvSpPr>
            <p:cNvPr id="23" name="ValueText"/>
            <p:cNvSpPr/>
            <p:nvPr/>
          </p:nvSpPr>
          <p:spPr>
            <a:xfrm>
              <a:off x="2586225" y="1362075"/>
              <a:ext cx="454069" cy="340551"/>
            </a:xfrm>
            <a:prstGeom prst="rect">
              <a:avLst/>
            </a:prstGeom>
          </p:spPr>
          <p:txBody>
            <a:bodyPr wrap="none" lIns="0" tIns="0" rIns="0" bIns="0" anchor="ctr" anchorCtr="1">
              <a:prstTxWarp prst="textPlain">
                <a:avLst/>
              </a:prstTxWarp>
              <a:normAutofit fontScale="25000" lnSpcReduction="20000"/>
            </a:bodyPr>
            <a:lstStyle/>
            <a:p>
              <a:pPr lvl="0" algn="ctr"/>
              <a:r>
                <a:rPr lang="en-US" altLang="zh-CN" sz="6000" dirty="0" smtClean="0">
                  <a:solidFill>
                    <a:schemeClr val="accent1">
                      <a:lumMod val="100000"/>
                    </a:schemeClr>
                  </a:solidFill>
                  <a:latin typeface="Impact" panose="020B0806030902050204" pitchFamily="34" charset="0"/>
                </a:rPr>
                <a:t>53.20%</a:t>
              </a:r>
              <a:endParaRPr lang="en-US" altLang="zh-CN" sz="6000" dirty="0">
                <a:solidFill>
                  <a:schemeClr val="accent1">
                    <a:lumMod val="100000"/>
                  </a:schemeClr>
                </a:solidFill>
                <a:latin typeface="Impact" panose="020B0806030902050204" pitchFamily="34" charset="0"/>
              </a:endParaRPr>
            </a:p>
          </p:txBody>
        </p:sp>
        <p:grpSp>
          <p:nvGrpSpPr>
            <p:cNvPr id="24" name="组合 23"/>
            <p:cNvGrpSpPr/>
            <p:nvPr/>
          </p:nvGrpSpPr>
          <p:grpSpPr>
            <a:xfrm>
              <a:off x="1540158" y="5633044"/>
              <a:ext cx="2546201" cy="426043"/>
              <a:chOff x="2007511" y="4072426"/>
              <a:chExt cx="5740310" cy="426043"/>
            </a:xfrm>
          </p:grpSpPr>
          <p:sp>
            <p:nvSpPr>
              <p:cNvPr id="25" name="CustomText1"/>
              <p:cNvSpPr/>
              <p:nvPr/>
            </p:nvSpPr>
            <p:spPr>
              <a:xfrm>
                <a:off x="2007511" y="4149877"/>
                <a:ext cx="5740310" cy="348592"/>
              </a:xfrm>
              <a:prstGeom prst="rect">
                <a:avLst/>
              </a:prstGeom>
              <a:noFill/>
            </p:spPr>
            <p:txBody>
              <a:bodyPr wrap="none" lIns="0" tIns="0" rIns="0" bIns="0">
                <a:normAutofit fontScale="85000" lnSpcReduction="20000"/>
              </a:bodyPr>
              <a:lstStyle/>
              <a:p>
                <a:pPr algn="ctr"/>
                <a:r>
                  <a:rPr lang="zh-CN" altLang="en-US" dirty="0" smtClean="0">
                    <a:latin typeface="微软雅黑" panose="020B0503020204020204" pitchFamily="34" charset="-122"/>
                    <a:ea typeface="微软雅黑" panose="020B0503020204020204" pitchFamily="34" charset="-122"/>
                  </a:rPr>
                  <a:t>价格昂贵</a:t>
                </a:r>
                <a:endParaRPr lang="en-US" altLang="zh-CN" dirty="0">
                  <a:latin typeface="微软雅黑" panose="020B0503020204020204" pitchFamily="34" charset="-122"/>
                  <a:ea typeface="微软雅黑" panose="020B0503020204020204" pitchFamily="34" charset="-122"/>
                </a:endParaRPr>
              </a:p>
            </p:txBody>
          </p:sp>
          <p:cxnSp>
            <p:nvCxnSpPr>
              <p:cNvPr id="26" name="LineShape"/>
              <p:cNvCxnSpPr>
                <a:cxnSpLocks/>
              </p:cNvCxnSpPr>
              <p:nvPr/>
            </p:nvCxnSpPr>
            <p:spPr>
              <a:xfrm flipH="1">
                <a:off x="2039093" y="4072426"/>
                <a:ext cx="5708728" cy="0"/>
              </a:xfrm>
              <a:prstGeom prst="straightConnector1">
                <a:avLst/>
              </a:prstGeom>
              <a:noFill/>
              <a:ln w="3175" cap="flat" cmpd="sng">
                <a:solidFill>
                  <a:schemeClr val="bg1">
                    <a:lumMod val="75000"/>
                  </a:schemeClr>
                </a:solidFill>
                <a:prstDash val="solid"/>
                <a:miter/>
                <a:headEnd type="none" w="med" len="med"/>
                <a:tailEnd type="none" w="med" len="med"/>
              </a:ln>
            </p:spPr>
          </p:cxnSp>
        </p:grpSp>
      </p:grpSp>
      <p:grpSp>
        <p:nvGrpSpPr>
          <p:cNvPr id="27" name="ef7cabfa-7ac4-4cae-ba99-ded0d89b488b" descr="4AUAAB+LCAAAAAAABADNVE1PwzAM/S8BbhMqiA9pt/IxmBAfYtM4oB1C661GaTKlLhpM++84bbO1Wgfshnppn5/j92ynC7FPnzMQXTFIpaUrlFMr0z5BKjqiH4uuzpXqiAvUMerpjTX5LBPd18UqrR55QUoujTLW5WoklGokVc60Db6nbcQfJxOMYJhACp4zRE2hjgeJjJkRHAasx+I0IQ1ZVgGPb+8QUS2te+pYeZbwmXu93snx+VkYusOKMsFy6STGMOd3DwpfsNLoutBq1gXqXiv4SXLrgMC2+G2krIkd5zcDCqMINFXKS0MFvuHTy18V5a7M4IGPc0rF9ZysLCDf2/JjvOGRNXDFBrjs/D+nx9ucFuaGMKc/ehu3uFstbbmFvy6tp92jxjRPK1qh9l7Oa9BRUIIYxwrqtL7mXnysKhw5rBwTWS7QMzaVxAUXwfJgfTtOzg+Dtn31ev66r0W7dhqiy6jPsE3mLhOqFDQGVLr4YfmeTEZo9G7Kq6S6+BFYwkiqUOFUpyzAZRki4/51t8bil9HUDLNfoCjh+B3ArJr7AL+44ESqDOqXzBn3dvwVfAYlCT8ahAa2tXtN1pbLvO5MW0fH/HwDxAhjAeAFAAA="/>
          <p:cNvGrpSpPr>
            <a:grpSpLocks noChangeAspect="1"/>
          </p:cNvGrpSpPr>
          <p:nvPr/>
        </p:nvGrpSpPr>
        <p:grpSpPr>
          <a:xfrm>
            <a:off x="2255171" y="2468394"/>
            <a:ext cx="1660109" cy="2548891"/>
            <a:chOff x="1540158" y="1362075"/>
            <a:chExt cx="2546201" cy="4697012"/>
          </a:xfrm>
        </p:grpSpPr>
        <p:sp>
          <p:nvSpPr>
            <p:cNvPr id="28" name="BackShape"/>
            <p:cNvSpPr/>
            <p:nvPr/>
          </p:nvSpPr>
          <p:spPr bwMode="auto">
            <a:xfrm>
              <a:off x="2275181" y="5162624"/>
              <a:ext cx="1076159" cy="333301"/>
            </a:xfrm>
            <a:prstGeom prst="can">
              <a:avLst>
                <a:gd name="adj" fmla="val 50000"/>
              </a:avLst>
            </a:prstGeom>
            <a:solidFill>
              <a:schemeClr val="tx2">
                <a:lumMod val="60000"/>
                <a:lumOff val="40000"/>
              </a:schemeClr>
            </a:solidFill>
            <a:ln w="19050">
              <a:noFill/>
              <a:round/>
              <a:headEnd/>
              <a:tailEnd/>
            </a:ln>
            <a:effectLst>
              <a:outerShdw blurRad="76200" dir="13500000" sy="23000" kx="1200000" algn="br" rotWithShape="0">
                <a:prstClr val="black">
                  <a:alpha val="20000"/>
                </a:prstClr>
              </a:outerShdw>
            </a:effectLst>
          </p:spPr>
          <p:txBody>
            <a:bodyPr anchor="ctr"/>
            <a:lstStyle/>
            <a:p>
              <a:pPr algn="ctr"/>
              <a:endParaRPr/>
            </a:p>
          </p:txBody>
        </p:sp>
        <p:sp>
          <p:nvSpPr>
            <p:cNvPr id="29" name="RelativeShape"/>
            <p:cNvSpPr/>
            <p:nvPr/>
          </p:nvSpPr>
          <p:spPr>
            <a:xfrm>
              <a:off x="2449883" y="1967639"/>
              <a:ext cx="726756" cy="3336066"/>
            </a:xfrm>
            <a:prstGeom prst="can">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0" name="ValueShape"/>
            <p:cNvSpPr/>
            <p:nvPr/>
          </p:nvSpPr>
          <p:spPr>
            <a:xfrm>
              <a:off x="2449883" y="3548450"/>
              <a:ext cx="726756" cy="1755255"/>
            </a:xfrm>
            <a:prstGeom prst="can">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1" name="ValueText"/>
            <p:cNvSpPr/>
            <p:nvPr/>
          </p:nvSpPr>
          <p:spPr>
            <a:xfrm>
              <a:off x="2586225" y="1362075"/>
              <a:ext cx="454069" cy="340551"/>
            </a:xfrm>
            <a:prstGeom prst="rect">
              <a:avLst/>
            </a:prstGeom>
          </p:spPr>
          <p:txBody>
            <a:bodyPr wrap="none" lIns="0" tIns="0" rIns="0" bIns="0" anchor="ctr" anchorCtr="1">
              <a:prstTxWarp prst="textPlain">
                <a:avLst/>
              </a:prstTxWarp>
              <a:normAutofit fontScale="25000" lnSpcReduction="20000"/>
            </a:bodyPr>
            <a:lstStyle/>
            <a:p>
              <a:pPr lvl="0" algn="ctr"/>
              <a:r>
                <a:rPr lang="en-US" altLang="zh-CN" sz="6000" dirty="0" smtClean="0">
                  <a:solidFill>
                    <a:schemeClr val="accent1">
                      <a:lumMod val="100000"/>
                    </a:schemeClr>
                  </a:solidFill>
                  <a:latin typeface="Impact" panose="020B0806030902050204" pitchFamily="34" charset="0"/>
                </a:rPr>
                <a:t>37.70%</a:t>
              </a:r>
              <a:endParaRPr lang="en-US" altLang="zh-CN" sz="6000" dirty="0">
                <a:solidFill>
                  <a:schemeClr val="accent1">
                    <a:lumMod val="100000"/>
                  </a:schemeClr>
                </a:solidFill>
                <a:latin typeface="Impact" panose="020B0806030902050204" pitchFamily="34" charset="0"/>
              </a:endParaRPr>
            </a:p>
          </p:txBody>
        </p:sp>
        <p:grpSp>
          <p:nvGrpSpPr>
            <p:cNvPr id="32" name="组合 31"/>
            <p:cNvGrpSpPr/>
            <p:nvPr/>
          </p:nvGrpSpPr>
          <p:grpSpPr>
            <a:xfrm>
              <a:off x="1540158" y="5633044"/>
              <a:ext cx="2546201" cy="426043"/>
              <a:chOff x="2007511" y="4072426"/>
              <a:chExt cx="5740310" cy="426043"/>
            </a:xfrm>
          </p:grpSpPr>
          <p:sp>
            <p:nvSpPr>
              <p:cNvPr id="33" name="CustomText1"/>
              <p:cNvSpPr/>
              <p:nvPr/>
            </p:nvSpPr>
            <p:spPr>
              <a:xfrm>
                <a:off x="2007511" y="4149877"/>
                <a:ext cx="5740310" cy="348592"/>
              </a:xfrm>
              <a:prstGeom prst="rect">
                <a:avLst/>
              </a:prstGeom>
              <a:noFill/>
            </p:spPr>
            <p:txBody>
              <a:bodyPr wrap="none" lIns="0" tIns="0" rIns="0" bIns="0">
                <a:normAutofit fontScale="85000" lnSpcReduction="20000"/>
              </a:bodyPr>
              <a:lstStyle/>
              <a:p>
                <a:pPr algn="ctr"/>
                <a:r>
                  <a:rPr lang="zh-CN" altLang="en-US" dirty="0" smtClean="0">
                    <a:latin typeface="微软雅黑" panose="020B0503020204020204" pitchFamily="34" charset="-122"/>
                    <a:ea typeface="微软雅黑" panose="020B0503020204020204" pitchFamily="34" charset="-122"/>
                  </a:rPr>
                  <a:t>功能拓展不便</a:t>
                </a:r>
                <a:endParaRPr lang="en-US" altLang="zh-CN" dirty="0">
                  <a:latin typeface="微软雅黑" panose="020B0503020204020204" pitchFamily="34" charset="-122"/>
                  <a:ea typeface="微软雅黑" panose="020B0503020204020204" pitchFamily="34" charset="-122"/>
                </a:endParaRPr>
              </a:p>
            </p:txBody>
          </p:sp>
          <p:cxnSp>
            <p:nvCxnSpPr>
              <p:cNvPr id="34" name="LineShape"/>
              <p:cNvCxnSpPr>
                <a:cxnSpLocks/>
              </p:cNvCxnSpPr>
              <p:nvPr/>
            </p:nvCxnSpPr>
            <p:spPr>
              <a:xfrm flipH="1">
                <a:off x="2039093" y="4072426"/>
                <a:ext cx="5708728" cy="0"/>
              </a:xfrm>
              <a:prstGeom prst="straightConnector1">
                <a:avLst/>
              </a:prstGeom>
              <a:noFill/>
              <a:ln w="3175" cap="flat" cmpd="sng">
                <a:solidFill>
                  <a:schemeClr val="bg1">
                    <a:lumMod val="75000"/>
                  </a:schemeClr>
                </a:solidFill>
                <a:prstDash val="solid"/>
                <a:miter/>
                <a:headEnd type="none" w="med" len="med"/>
                <a:tailEnd type="none" w="med" len="med"/>
              </a:ln>
            </p:spPr>
          </p:cxnSp>
        </p:grpSp>
      </p:grpSp>
      <p:grpSp>
        <p:nvGrpSpPr>
          <p:cNvPr id="35" name="ef7cabfa-7ac4-4cae-ba99-ded0d89b488b" descr="4AUAAB+LCAAAAAAABADNVE1PwzAM/S8BbhMqiA9pt/IxmBAfYtM4oB1C661GaTKlLhpM++84bbO1Wgfshnppn5/j92ynC7FPnzMQXTFIpaUrlFMr0z5BKjqiH4uuzpXqiAvUMerpjTX5LBPd18UqrR55QUoujTLW5WoklGokVc60Db6nbcQfJxOMYJhACp4zRE2hjgeJjJkRHAasx+I0IQ1ZVgGPb+8QUS2te+pYeZbwmXu93snx+VkYusOKMsFy6STGMOd3DwpfsNLoutBq1gXqXiv4SXLrgMC2+G2krIkd5zcDCqMINFXKS0MFvuHTy18V5a7M4IGPc0rF9ZysLCDf2/JjvOGRNXDFBrjs/D+nx9ucFuaGMKc/ehu3uFstbbmFvy6tp92jxjRPK1qh9l7Oa9BRUIIYxwrqtL7mXnysKhw5rBwTWS7QMzaVxAUXwfJgfTtOzg+Dtn31ev66r0W7dhqiy6jPsE3mLhOqFDQGVLr4YfmeTEZo9G7Kq6S6+BFYwkiqUOFUpyzAZRki4/51t8bil9HUDLNfoCjh+B3ArJr7AL+44ESqDOqXzBn3dvwVfAYlCT8ahAa2tXtN1pbLvO5MW0fH/HwDxAhjAeAFAAA="/>
          <p:cNvGrpSpPr>
            <a:grpSpLocks noChangeAspect="1"/>
          </p:cNvGrpSpPr>
          <p:nvPr/>
        </p:nvGrpSpPr>
        <p:grpSpPr>
          <a:xfrm>
            <a:off x="3619924" y="2468394"/>
            <a:ext cx="1660109" cy="2548891"/>
            <a:chOff x="1540158" y="1362075"/>
            <a:chExt cx="2546201" cy="4697012"/>
          </a:xfrm>
        </p:grpSpPr>
        <p:sp>
          <p:nvSpPr>
            <p:cNvPr id="36" name="BackShape"/>
            <p:cNvSpPr/>
            <p:nvPr/>
          </p:nvSpPr>
          <p:spPr bwMode="auto">
            <a:xfrm>
              <a:off x="2275181" y="5162624"/>
              <a:ext cx="1076159" cy="333301"/>
            </a:xfrm>
            <a:prstGeom prst="can">
              <a:avLst>
                <a:gd name="adj" fmla="val 50000"/>
              </a:avLst>
            </a:prstGeom>
            <a:solidFill>
              <a:schemeClr val="tx2">
                <a:lumMod val="60000"/>
                <a:lumOff val="40000"/>
              </a:schemeClr>
            </a:solidFill>
            <a:ln w="19050">
              <a:noFill/>
              <a:round/>
              <a:headEnd/>
              <a:tailEnd/>
            </a:ln>
            <a:effectLst>
              <a:outerShdw blurRad="76200" dir="13500000" sy="23000" kx="1200000" algn="br" rotWithShape="0">
                <a:prstClr val="black">
                  <a:alpha val="20000"/>
                </a:prstClr>
              </a:outerShdw>
            </a:effectLst>
          </p:spPr>
          <p:txBody>
            <a:bodyPr anchor="ctr"/>
            <a:lstStyle/>
            <a:p>
              <a:pPr algn="ctr"/>
              <a:endParaRPr/>
            </a:p>
          </p:txBody>
        </p:sp>
        <p:sp>
          <p:nvSpPr>
            <p:cNvPr id="37" name="RelativeShape"/>
            <p:cNvSpPr/>
            <p:nvPr/>
          </p:nvSpPr>
          <p:spPr>
            <a:xfrm>
              <a:off x="2449883" y="1967639"/>
              <a:ext cx="726756" cy="3336066"/>
            </a:xfrm>
            <a:prstGeom prst="can">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8" name="ValueShape"/>
            <p:cNvSpPr/>
            <p:nvPr/>
          </p:nvSpPr>
          <p:spPr>
            <a:xfrm>
              <a:off x="2449883" y="3739276"/>
              <a:ext cx="726756" cy="1564428"/>
            </a:xfrm>
            <a:prstGeom prst="can">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9" name="ValueText"/>
            <p:cNvSpPr/>
            <p:nvPr/>
          </p:nvSpPr>
          <p:spPr>
            <a:xfrm>
              <a:off x="2586225" y="1362075"/>
              <a:ext cx="454069" cy="340551"/>
            </a:xfrm>
            <a:prstGeom prst="rect">
              <a:avLst/>
            </a:prstGeom>
          </p:spPr>
          <p:txBody>
            <a:bodyPr wrap="none" lIns="0" tIns="0" rIns="0" bIns="0" anchor="ctr" anchorCtr="1">
              <a:prstTxWarp prst="textPlain">
                <a:avLst/>
              </a:prstTxWarp>
              <a:normAutofit fontScale="25000" lnSpcReduction="20000"/>
            </a:bodyPr>
            <a:lstStyle/>
            <a:p>
              <a:pPr lvl="0" algn="ctr"/>
              <a:r>
                <a:rPr lang="en-US" altLang="zh-CN" sz="6000" dirty="0" smtClean="0">
                  <a:solidFill>
                    <a:schemeClr val="accent1">
                      <a:lumMod val="100000"/>
                    </a:schemeClr>
                  </a:solidFill>
                  <a:latin typeface="Impact" panose="020B0806030902050204" pitchFamily="34" charset="0"/>
                </a:rPr>
                <a:t>33.80%</a:t>
              </a:r>
              <a:endParaRPr lang="en-US" altLang="zh-CN" sz="6000" dirty="0">
                <a:solidFill>
                  <a:schemeClr val="accent1">
                    <a:lumMod val="100000"/>
                  </a:schemeClr>
                </a:solidFill>
                <a:latin typeface="Impact" panose="020B0806030902050204" pitchFamily="34" charset="0"/>
              </a:endParaRPr>
            </a:p>
          </p:txBody>
        </p:sp>
        <p:grpSp>
          <p:nvGrpSpPr>
            <p:cNvPr id="40" name="组合 39"/>
            <p:cNvGrpSpPr/>
            <p:nvPr/>
          </p:nvGrpSpPr>
          <p:grpSpPr>
            <a:xfrm>
              <a:off x="1540158" y="5633044"/>
              <a:ext cx="2546201" cy="426043"/>
              <a:chOff x="2007511" y="4072426"/>
              <a:chExt cx="5740310" cy="426043"/>
            </a:xfrm>
          </p:grpSpPr>
          <p:sp>
            <p:nvSpPr>
              <p:cNvPr id="41" name="CustomText1"/>
              <p:cNvSpPr/>
              <p:nvPr/>
            </p:nvSpPr>
            <p:spPr>
              <a:xfrm>
                <a:off x="2007511" y="4149877"/>
                <a:ext cx="5740310" cy="348592"/>
              </a:xfrm>
              <a:prstGeom prst="rect">
                <a:avLst/>
              </a:prstGeom>
              <a:noFill/>
            </p:spPr>
            <p:txBody>
              <a:bodyPr wrap="none" lIns="0" tIns="0" rIns="0" bIns="0">
                <a:normAutofit fontScale="85000" lnSpcReduction="20000"/>
              </a:bodyPr>
              <a:lstStyle/>
              <a:p>
                <a:pPr algn="ctr"/>
                <a:r>
                  <a:rPr lang="zh-CN" altLang="en-US" dirty="0" smtClean="0">
                    <a:latin typeface="微软雅黑" panose="020B0503020204020204" pitchFamily="34" charset="-122"/>
                    <a:ea typeface="微软雅黑" panose="020B0503020204020204" pitchFamily="34" charset="-122"/>
                  </a:rPr>
                  <a:t>无法远程控制</a:t>
                </a:r>
                <a:endParaRPr lang="en-US" altLang="zh-CN" dirty="0">
                  <a:latin typeface="微软雅黑" panose="020B0503020204020204" pitchFamily="34" charset="-122"/>
                  <a:ea typeface="微软雅黑" panose="020B0503020204020204" pitchFamily="34" charset="-122"/>
                </a:endParaRPr>
              </a:p>
            </p:txBody>
          </p:sp>
          <p:cxnSp>
            <p:nvCxnSpPr>
              <p:cNvPr id="42" name="LineShape"/>
              <p:cNvCxnSpPr>
                <a:cxnSpLocks/>
              </p:cNvCxnSpPr>
              <p:nvPr/>
            </p:nvCxnSpPr>
            <p:spPr>
              <a:xfrm flipH="1">
                <a:off x="2039093" y="4072426"/>
                <a:ext cx="5708728" cy="0"/>
              </a:xfrm>
              <a:prstGeom prst="straightConnector1">
                <a:avLst/>
              </a:prstGeom>
              <a:noFill/>
              <a:ln w="3175" cap="flat" cmpd="sng">
                <a:solidFill>
                  <a:schemeClr val="bg1">
                    <a:lumMod val="75000"/>
                  </a:schemeClr>
                </a:solidFill>
                <a:prstDash val="solid"/>
                <a:miter/>
                <a:headEnd type="none" w="med" len="med"/>
                <a:tailEnd type="none" w="med" len="med"/>
              </a:ln>
            </p:spPr>
          </p:cxnSp>
        </p:grpSp>
      </p:grpSp>
      <p:grpSp>
        <p:nvGrpSpPr>
          <p:cNvPr id="43" name="ef7cabfa-7ac4-4cae-ba99-ded0d89b488b" descr="4AUAAB+LCAAAAAAABADNVE1PwzAM/S8BbhMqiA9pt/IxmBAfYtM4oB1C661GaTKlLhpM++84bbO1Wgfshnppn5/j92ynC7FPnzMQXTFIpaUrlFMr0z5BKjqiH4uuzpXqiAvUMerpjTX5LBPd18UqrR55QUoujTLW5WoklGokVc60Db6nbcQfJxOMYJhACp4zRE2hjgeJjJkRHAasx+I0IQ1ZVgGPb+8QUS2te+pYeZbwmXu93snx+VkYusOKMsFy6STGMOd3DwpfsNLoutBq1gXqXiv4SXLrgMC2+G2krIkd5zcDCqMINFXKS0MFvuHTy18V5a7M4IGPc0rF9ZysLCDf2/JjvOGRNXDFBrjs/D+nx9ucFuaGMKc/ehu3uFstbbmFvy6tp92jxjRPK1qh9l7Oa9BRUIIYxwrqtL7mXnysKhw5rBwTWS7QMzaVxAUXwfJgfTtOzg+Dtn31ev66r0W7dhqiy6jPsE3mLhOqFDQGVLr4YfmeTEZo9G7Kq6S6+BFYwkiqUOFUpyzAZRki4/51t8bil9HUDLNfoCjh+B3ArJr7AL+44ESqDOqXzBn3dvwVfAYlCT8ahAa2tXtN1pbLvO5MW0fH/HwDxAhjAeAFAAA="/>
          <p:cNvGrpSpPr>
            <a:grpSpLocks noChangeAspect="1"/>
          </p:cNvGrpSpPr>
          <p:nvPr/>
        </p:nvGrpSpPr>
        <p:grpSpPr>
          <a:xfrm>
            <a:off x="5057695" y="2468394"/>
            <a:ext cx="1660109" cy="2548891"/>
            <a:chOff x="1540158" y="1362075"/>
            <a:chExt cx="2546201" cy="4697012"/>
          </a:xfrm>
        </p:grpSpPr>
        <p:sp>
          <p:nvSpPr>
            <p:cNvPr id="44" name="BackShape"/>
            <p:cNvSpPr/>
            <p:nvPr/>
          </p:nvSpPr>
          <p:spPr bwMode="auto">
            <a:xfrm>
              <a:off x="2275181" y="5162624"/>
              <a:ext cx="1076159" cy="333301"/>
            </a:xfrm>
            <a:prstGeom prst="can">
              <a:avLst>
                <a:gd name="adj" fmla="val 50000"/>
              </a:avLst>
            </a:prstGeom>
            <a:solidFill>
              <a:schemeClr val="tx2">
                <a:lumMod val="60000"/>
                <a:lumOff val="40000"/>
              </a:schemeClr>
            </a:solidFill>
            <a:ln w="19050">
              <a:noFill/>
              <a:round/>
              <a:headEnd/>
              <a:tailEnd/>
            </a:ln>
            <a:effectLst>
              <a:outerShdw blurRad="76200" dir="13500000" sy="23000" kx="1200000" algn="br" rotWithShape="0">
                <a:prstClr val="black">
                  <a:alpha val="20000"/>
                </a:prstClr>
              </a:outerShdw>
            </a:effectLst>
          </p:spPr>
          <p:txBody>
            <a:bodyPr anchor="ctr"/>
            <a:lstStyle/>
            <a:p>
              <a:pPr algn="ctr"/>
              <a:endParaRPr/>
            </a:p>
          </p:txBody>
        </p:sp>
        <p:sp>
          <p:nvSpPr>
            <p:cNvPr id="45" name="RelativeShape"/>
            <p:cNvSpPr/>
            <p:nvPr/>
          </p:nvSpPr>
          <p:spPr>
            <a:xfrm>
              <a:off x="2449883" y="1967639"/>
              <a:ext cx="726756" cy="3336066"/>
            </a:xfrm>
            <a:prstGeom prst="can">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6" name="ValueShape"/>
            <p:cNvSpPr/>
            <p:nvPr/>
          </p:nvSpPr>
          <p:spPr>
            <a:xfrm>
              <a:off x="2449883" y="4211321"/>
              <a:ext cx="726756" cy="1092383"/>
            </a:xfrm>
            <a:prstGeom prst="can">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7" name="ValueText"/>
            <p:cNvSpPr/>
            <p:nvPr/>
          </p:nvSpPr>
          <p:spPr>
            <a:xfrm>
              <a:off x="2586225" y="1362075"/>
              <a:ext cx="454069" cy="340551"/>
            </a:xfrm>
            <a:prstGeom prst="rect">
              <a:avLst/>
            </a:prstGeom>
          </p:spPr>
          <p:txBody>
            <a:bodyPr wrap="none" lIns="0" tIns="0" rIns="0" bIns="0" anchor="ctr" anchorCtr="1">
              <a:prstTxWarp prst="textPlain">
                <a:avLst/>
              </a:prstTxWarp>
              <a:normAutofit fontScale="25000" lnSpcReduction="20000"/>
            </a:bodyPr>
            <a:lstStyle/>
            <a:p>
              <a:pPr lvl="0" algn="ctr"/>
              <a:r>
                <a:rPr lang="en-US" altLang="zh-CN" sz="6000" dirty="0" smtClean="0">
                  <a:solidFill>
                    <a:schemeClr val="accent1">
                      <a:lumMod val="100000"/>
                    </a:schemeClr>
                  </a:solidFill>
                  <a:latin typeface="Impact" panose="020B0806030902050204" pitchFamily="34" charset="0"/>
                </a:rPr>
                <a:t>19.50%</a:t>
              </a:r>
              <a:endParaRPr lang="en-US" altLang="zh-CN" sz="6000" dirty="0">
                <a:solidFill>
                  <a:schemeClr val="accent1">
                    <a:lumMod val="100000"/>
                  </a:schemeClr>
                </a:solidFill>
                <a:latin typeface="Impact" panose="020B0806030902050204" pitchFamily="34" charset="0"/>
              </a:endParaRPr>
            </a:p>
          </p:txBody>
        </p:sp>
        <p:grpSp>
          <p:nvGrpSpPr>
            <p:cNvPr id="48" name="组合 47"/>
            <p:cNvGrpSpPr/>
            <p:nvPr/>
          </p:nvGrpSpPr>
          <p:grpSpPr>
            <a:xfrm>
              <a:off x="1540158" y="5633044"/>
              <a:ext cx="2546201" cy="426043"/>
              <a:chOff x="2007511" y="4072426"/>
              <a:chExt cx="5740310" cy="426043"/>
            </a:xfrm>
          </p:grpSpPr>
          <p:sp>
            <p:nvSpPr>
              <p:cNvPr id="49" name="CustomText1"/>
              <p:cNvSpPr/>
              <p:nvPr/>
            </p:nvSpPr>
            <p:spPr>
              <a:xfrm>
                <a:off x="2007511" y="4149877"/>
                <a:ext cx="5740310" cy="348592"/>
              </a:xfrm>
              <a:prstGeom prst="rect">
                <a:avLst/>
              </a:prstGeom>
              <a:noFill/>
            </p:spPr>
            <p:txBody>
              <a:bodyPr wrap="none" lIns="0" tIns="0" rIns="0" bIns="0">
                <a:normAutofit fontScale="85000" lnSpcReduction="20000"/>
              </a:bodyPr>
              <a:lstStyle/>
              <a:p>
                <a:pPr algn="ctr"/>
                <a:r>
                  <a:rPr lang="zh-CN" altLang="en-US" dirty="0" smtClean="0">
                    <a:latin typeface="微软雅黑" panose="020B0503020204020204" pitchFamily="34" charset="-122"/>
                    <a:ea typeface="微软雅黑" panose="020B0503020204020204" pitchFamily="34" charset="-122"/>
                  </a:rPr>
                  <a:t>不成系统，碎片化</a:t>
                </a:r>
                <a:endParaRPr lang="en-US" altLang="zh-CN" dirty="0">
                  <a:latin typeface="微软雅黑" panose="020B0503020204020204" pitchFamily="34" charset="-122"/>
                  <a:ea typeface="微软雅黑" panose="020B0503020204020204" pitchFamily="34" charset="-122"/>
                </a:endParaRPr>
              </a:p>
            </p:txBody>
          </p:sp>
          <p:cxnSp>
            <p:nvCxnSpPr>
              <p:cNvPr id="50" name="LineShape"/>
              <p:cNvCxnSpPr>
                <a:cxnSpLocks/>
              </p:cNvCxnSpPr>
              <p:nvPr/>
            </p:nvCxnSpPr>
            <p:spPr>
              <a:xfrm flipH="1">
                <a:off x="2039093" y="4072426"/>
                <a:ext cx="5708728" cy="0"/>
              </a:xfrm>
              <a:prstGeom prst="straightConnector1">
                <a:avLst/>
              </a:prstGeom>
              <a:noFill/>
              <a:ln w="3175" cap="flat" cmpd="sng">
                <a:solidFill>
                  <a:schemeClr val="bg1">
                    <a:lumMod val="75000"/>
                  </a:schemeClr>
                </a:solidFill>
                <a:prstDash val="solid"/>
                <a:miter/>
                <a:headEnd type="none" w="med" len="med"/>
                <a:tailEnd type="none" w="med" len="med"/>
              </a:ln>
            </p:spPr>
          </p:cxnSp>
        </p:grpSp>
      </p:grpSp>
      <p:grpSp>
        <p:nvGrpSpPr>
          <p:cNvPr id="51" name="ef7cabfa-7ac4-4cae-ba99-ded0d89b488b" descr="4AUAAB+LCAAAAAAABADNVE1PwzAM/S8BbhMqiA9pt/IxmBAfYtM4oB1C661GaTKlLhpM++84bbO1Wgfshnppn5/j92ynC7FPnzMQXTFIpaUrlFMr0z5BKjqiH4uuzpXqiAvUMerpjTX5LBPd18UqrR55QUoujTLW5WoklGokVc60Db6nbcQfJxOMYJhACp4zRE2hjgeJjJkRHAasx+I0IQ1ZVgGPb+8QUS2te+pYeZbwmXu93snx+VkYusOKMsFy6STGMOd3DwpfsNLoutBq1gXqXiv4SXLrgMC2+G2krIkd5zcDCqMINFXKS0MFvuHTy18V5a7M4IGPc0rF9ZysLCDf2/JjvOGRNXDFBrjs/D+nx9ucFuaGMKc/ehu3uFstbbmFvy6tp92jxjRPK1qh9l7Oa9BRUIIYxwrqtL7mXnysKhw5rBwTWS7QMzaVxAUXwfJgfTtOzg+Dtn31ev66r0W7dhqiy6jPsE3mLhOqFDQGVLr4YfmeTEZo9G7Kq6S6+BFYwkiqUOFUpyzAZRki4/51t8bil9HUDLNfoCjh+B3ArJr7AL+44ESqDOqXzBn3dvwVfAYlCT8ahAa2tXtN1pbLvO5MW0fH/HwDxAhjAeAFAAA="/>
          <p:cNvGrpSpPr>
            <a:grpSpLocks noChangeAspect="1"/>
          </p:cNvGrpSpPr>
          <p:nvPr/>
        </p:nvGrpSpPr>
        <p:grpSpPr>
          <a:xfrm>
            <a:off x="6553200" y="2468394"/>
            <a:ext cx="1660109" cy="2548891"/>
            <a:chOff x="1540158" y="1362075"/>
            <a:chExt cx="2546201" cy="4697012"/>
          </a:xfrm>
        </p:grpSpPr>
        <p:sp>
          <p:nvSpPr>
            <p:cNvPr id="52" name="BackShape"/>
            <p:cNvSpPr/>
            <p:nvPr/>
          </p:nvSpPr>
          <p:spPr bwMode="auto">
            <a:xfrm>
              <a:off x="2275181" y="5162624"/>
              <a:ext cx="1076159" cy="333301"/>
            </a:xfrm>
            <a:prstGeom prst="can">
              <a:avLst>
                <a:gd name="adj" fmla="val 50000"/>
              </a:avLst>
            </a:prstGeom>
            <a:solidFill>
              <a:schemeClr val="tx2">
                <a:lumMod val="60000"/>
                <a:lumOff val="40000"/>
              </a:schemeClr>
            </a:solidFill>
            <a:ln w="19050">
              <a:noFill/>
              <a:round/>
              <a:headEnd/>
              <a:tailEnd/>
            </a:ln>
            <a:effectLst>
              <a:outerShdw blurRad="76200" dir="13500000" sy="23000" kx="1200000" algn="br" rotWithShape="0">
                <a:prstClr val="black">
                  <a:alpha val="20000"/>
                </a:prstClr>
              </a:outerShdw>
            </a:effectLst>
          </p:spPr>
          <p:txBody>
            <a:bodyPr anchor="ctr"/>
            <a:lstStyle/>
            <a:p>
              <a:pPr algn="ctr"/>
              <a:endParaRPr/>
            </a:p>
          </p:txBody>
        </p:sp>
        <p:sp>
          <p:nvSpPr>
            <p:cNvPr id="53" name="RelativeShape"/>
            <p:cNvSpPr/>
            <p:nvPr/>
          </p:nvSpPr>
          <p:spPr>
            <a:xfrm>
              <a:off x="2449883" y="1967639"/>
              <a:ext cx="726756" cy="3336066"/>
            </a:xfrm>
            <a:prstGeom prst="can">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4" name="ValueShape"/>
            <p:cNvSpPr/>
            <p:nvPr/>
          </p:nvSpPr>
          <p:spPr>
            <a:xfrm>
              <a:off x="2449883" y="5025505"/>
              <a:ext cx="726756" cy="278199"/>
            </a:xfrm>
            <a:prstGeom prst="can">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5" name="ValueText"/>
            <p:cNvSpPr/>
            <p:nvPr/>
          </p:nvSpPr>
          <p:spPr>
            <a:xfrm>
              <a:off x="2586225" y="1362075"/>
              <a:ext cx="454069" cy="340551"/>
            </a:xfrm>
            <a:prstGeom prst="rect">
              <a:avLst/>
            </a:prstGeom>
          </p:spPr>
          <p:txBody>
            <a:bodyPr wrap="none" lIns="0" tIns="0" rIns="0" bIns="0" anchor="ctr" anchorCtr="1">
              <a:prstTxWarp prst="textPlain">
                <a:avLst/>
              </a:prstTxWarp>
              <a:normAutofit fontScale="25000" lnSpcReduction="20000"/>
            </a:bodyPr>
            <a:lstStyle/>
            <a:p>
              <a:pPr lvl="0" algn="ctr"/>
              <a:r>
                <a:rPr lang="en-US" altLang="zh-CN" sz="6000" dirty="0" smtClean="0">
                  <a:solidFill>
                    <a:schemeClr val="accent1">
                      <a:lumMod val="100000"/>
                    </a:schemeClr>
                  </a:solidFill>
                  <a:latin typeface="Impact" panose="020B0806030902050204" pitchFamily="34" charset="0"/>
                </a:rPr>
                <a:t>6.50%</a:t>
              </a:r>
              <a:endParaRPr lang="en-US" altLang="zh-CN" sz="6000" dirty="0">
                <a:solidFill>
                  <a:schemeClr val="accent1">
                    <a:lumMod val="100000"/>
                  </a:schemeClr>
                </a:solidFill>
                <a:latin typeface="Impact" panose="020B0806030902050204" pitchFamily="34" charset="0"/>
              </a:endParaRPr>
            </a:p>
          </p:txBody>
        </p:sp>
        <p:grpSp>
          <p:nvGrpSpPr>
            <p:cNvPr id="56" name="组合 55"/>
            <p:cNvGrpSpPr/>
            <p:nvPr/>
          </p:nvGrpSpPr>
          <p:grpSpPr>
            <a:xfrm>
              <a:off x="1540158" y="5633044"/>
              <a:ext cx="2546201" cy="426043"/>
              <a:chOff x="2007511" y="4072426"/>
              <a:chExt cx="5740310" cy="426043"/>
            </a:xfrm>
          </p:grpSpPr>
          <p:sp>
            <p:nvSpPr>
              <p:cNvPr id="57" name="CustomText1"/>
              <p:cNvSpPr/>
              <p:nvPr/>
            </p:nvSpPr>
            <p:spPr>
              <a:xfrm>
                <a:off x="2007511" y="4149877"/>
                <a:ext cx="5740310" cy="348592"/>
              </a:xfrm>
              <a:prstGeom prst="rect">
                <a:avLst/>
              </a:prstGeom>
              <a:noFill/>
            </p:spPr>
            <p:txBody>
              <a:bodyPr wrap="none" lIns="0" tIns="0" rIns="0" bIns="0">
                <a:normAutofit fontScale="85000" lnSpcReduction="20000"/>
              </a:bodyPr>
              <a:lstStyle/>
              <a:p>
                <a:pPr algn="ctr"/>
                <a:r>
                  <a:rPr lang="zh-CN" altLang="en-US" dirty="0" smtClean="0">
                    <a:latin typeface="微软雅黑" panose="020B0503020204020204" pitchFamily="34" charset="-122"/>
                    <a:ea typeface="微软雅黑" panose="020B0503020204020204" pitchFamily="34" charset="-122"/>
                  </a:rPr>
                  <a:t>其他</a:t>
                </a:r>
                <a:endParaRPr lang="en-US" altLang="zh-CN" dirty="0">
                  <a:latin typeface="微软雅黑" panose="020B0503020204020204" pitchFamily="34" charset="-122"/>
                  <a:ea typeface="微软雅黑" panose="020B0503020204020204" pitchFamily="34" charset="-122"/>
                </a:endParaRPr>
              </a:p>
            </p:txBody>
          </p:sp>
          <p:cxnSp>
            <p:nvCxnSpPr>
              <p:cNvPr id="58" name="LineShape"/>
              <p:cNvCxnSpPr>
                <a:cxnSpLocks/>
              </p:cNvCxnSpPr>
              <p:nvPr/>
            </p:nvCxnSpPr>
            <p:spPr>
              <a:xfrm flipH="1">
                <a:off x="2039093" y="4072426"/>
                <a:ext cx="5708728" cy="0"/>
              </a:xfrm>
              <a:prstGeom prst="straightConnector1">
                <a:avLst/>
              </a:prstGeom>
              <a:noFill/>
              <a:ln w="3175" cap="flat" cmpd="sng">
                <a:solidFill>
                  <a:schemeClr val="bg1">
                    <a:lumMod val="75000"/>
                  </a:schemeClr>
                </a:solidFill>
                <a:prstDash val="solid"/>
                <a:miter/>
                <a:headEnd type="none" w="med" len="med"/>
                <a:tailEnd type="none" w="med" len="med"/>
              </a:ln>
            </p:spPr>
          </p:cxnSp>
        </p:grpSp>
      </p:grpSp>
      <p:sp>
        <p:nvSpPr>
          <p:cNvPr id="59" name="标题 1"/>
          <p:cNvSpPr txBox="1">
            <a:spLocks/>
          </p:cNvSpPr>
          <p:nvPr/>
        </p:nvSpPr>
        <p:spPr>
          <a:xfrm>
            <a:off x="720201" y="1447800"/>
            <a:ext cx="3623199" cy="5342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zh-CN" altLang="en-US" sz="2000" dirty="0" smtClean="0">
                <a:latin typeface="微软雅黑" panose="020B0503020204020204" pitchFamily="34" charset="-122"/>
                <a:ea typeface="微软雅黑" panose="020B0503020204020204" pitchFamily="34" charset="-122"/>
                <a:cs typeface="+mn-cs"/>
              </a:rPr>
              <a:t>智能家居用户调查</a:t>
            </a:r>
            <a:endParaRPr lang="zh-CN" altLang="en-US" sz="2000" dirty="0">
              <a:latin typeface="微软雅黑" panose="020B0503020204020204" pitchFamily="34" charset="-122"/>
              <a:ea typeface="微软雅黑" panose="020B0503020204020204" pitchFamily="34" charset="-122"/>
              <a:cs typeface="+mn-cs"/>
            </a:endParaRPr>
          </a:p>
        </p:txBody>
      </p:sp>
      <p:sp>
        <p:nvSpPr>
          <p:cNvPr id="60" name="文本框 59"/>
          <p:cNvSpPr txBox="1"/>
          <p:nvPr/>
        </p:nvSpPr>
        <p:spPr>
          <a:xfrm>
            <a:off x="1769795" y="5560805"/>
            <a:ext cx="5797887" cy="46166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现有智能家居产品出现的问题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5563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980180"/>
            <a:ext cx="3302418" cy="2362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65" y="3019154"/>
            <a:ext cx="914400" cy="9144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8433" y="3019154"/>
            <a:ext cx="873210" cy="87321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1892" y="3160844"/>
            <a:ext cx="975360" cy="73152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648" y="4065996"/>
            <a:ext cx="1787889" cy="88071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8992" y="4163451"/>
            <a:ext cx="685800" cy="685800"/>
          </a:xfrm>
          <a:prstGeom prst="rect">
            <a:avLst/>
          </a:prstGeom>
        </p:spPr>
      </p:pic>
      <p:pic>
        <p:nvPicPr>
          <p:cNvPr id="9" name="图片 8"/>
          <p:cNvPicPr>
            <a:picLocks noChangeAspect="1"/>
          </p:cNvPicPr>
          <p:nvPr/>
        </p:nvPicPr>
        <p:blipFill rotWithShape="1">
          <a:blip r:embed="rId9"/>
          <a:srcRect l="-903" t="17504" r="29987" b="17035"/>
          <a:stretch/>
        </p:blipFill>
        <p:spPr>
          <a:xfrm>
            <a:off x="3276600" y="3917302"/>
            <a:ext cx="990599" cy="914401"/>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0140" y="975086"/>
            <a:ext cx="3572174" cy="2003766"/>
          </a:xfrm>
          <a:prstGeom prst="rect">
            <a:avLst/>
          </a:prstGeom>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1776" y="2876329"/>
            <a:ext cx="3607223" cy="2032069"/>
          </a:xfrm>
          <a:prstGeom prst="rect">
            <a:avLst/>
          </a:prstGeom>
        </p:spPr>
      </p:pic>
      <p:sp>
        <p:nvSpPr>
          <p:cNvPr id="13" name="文本框 12"/>
          <p:cNvSpPr txBox="1"/>
          <p:nvPr/>
        </p:nvSpPr>
        <p:spPr>
          <a:xfrm>
            <a:off x="342602" y="5330612"/>
            <a:ext cx="8420398" cy="923330"/>
          </a:xfrm>
          <a:prstGeom prst="rect">
            <a:avLst/>
          </a:prstGeom>
          <a:noFill/>
        </p:spPr>
        <p:txBody>
          <a:bodyPr wrap="square" rtlCol="0">
            <a:spAutoFit/>
          </a:bodyPr>
          <a:lstStyle/>
          <a:p>
            <a:r>
              <a:rPr lang="zh-CN" altLang="en-US" dirty="0"/>
              <a:t>智能家庭托管</a:t>
            </a:r>
            <a:r>
              <a:rPr lang="zh-CN" altLang="en-US" dirty="0" smtClean="0"/>
              <a:t>系统  </a:t>
            </a:r>
            <a:r>
              <a:rPr lang="zh-CN" altLang="en-US" dirty="0" smtClean="0">
                <a:latin typeface="华文楷体" panose="02010600040101010101" pitchFamily="2" charset="-122"/>
                <a:ea typeface="华文楷体" panose="02010600040101010101" pitchFamily="2" charset="-122"/>
              </a:rPr>
              <a:t>由</a:t>
            </a:r>
            <a:r>
              <a:rPr lang="en-US" altLang="zh-CN" dirty="0" smtClean="0">
                <a:latin typeface="华文楷体" panose="02010600040101010101" pitchFamily="2" charset="-122"/>
                <a:ea typeface="华文楷体" panose="02010600040101010101" pitchFamily="2" charset="-122"/>
              </a:rPr>
              <a:t>ARC EM Starter Kit</a:t>
            </a:r>
            <a:r>
              <a:rPr lang="zh-CN" altLang="en-US" dirty="0" smtClean="0">
                <a:latin typeface="华文楷体" panose="02010600040101010101" pitchFamily="2" charset="-122"/>
                <a:ea typeface="华文楷体" panose="02010600040101010101" pitchFamily="2" charset="-122"/>
              </a:rPr>
              <a:t>开发板、</a:t>
            </a:r>
            <a:r>
              <a:rPr lang="en-US" altLang="zh-CN" dirty="0" err="1" smtClean="0">
                <a:latin typeface="华文楷体" panose="02010600040101010101" pitchFamily="2" charset="-122"/>
                <a:ea typeface="华文楷体" panose="02010600040101010101" pitchFamily="2" charset="-122"/>
              </a:rPr>
              <a:t>WiFi</a:t>
            </a:r>
            <a:r>
              <a:rPr lang="zh-CN" altLang="en-US" dirty="0" smtClean="0">
                <a:latin typeface="华文楷体" panose="02010600040101010101" pitchFamily="2" charset="-122"/>
                <a:ea typeface="华文楷体" panose="02010600040101010101" pitchFamily="2" charset="-122"/>
              </a:rPr>
              <a:t>模组、基本传感器、执行器构成硬件平台，机智云物联网平台作为</a:t>
            </a:r>
            <a:r>
              <a:rPr lang="en-US" altLang="zh-CN" dirty="0" err="1" smtClean="0">
                <a:latin typeface="华文楷体" panose="02010600040101010101" pitchFamily="2" charset="-122"/>
                <a:ea typeface="华文楷体" panose="02010600040101010101" pitchFamily="2" charset="-122"/>
              </a:rPr>
              <a:t>IoT</a:t>
            </a:r>
            <a:r>
              <a:rPr lang="zh-CN" altLang="en-US" dirty="0" smtClean="0">
                <a:latin typeface="华文楷体" panose="02010600040101010101" pitchFamily="2" charset="-122"/>
                <a:ea typeface="华文楷体" panose="02010600040101010101" pitchFamily="2" charset="-122"/>
              </a:rPr>
              <a:t>平台支持，</a:t>
            </a:r>
            <a:r>
              <a:rPr lang="en-US" altLang="zh-CN" dirty="0" err="1" smtClean="0">
                <a:latin typeface="华文楷体" panose="02010600040101010101" pitchFamily="2" charset="-122"/>
                <a:ea typeface="华文楷体" panose="02010600040101010101" pitchFamily="2" charset="-122"/>
              </a:rPr>
              <a:t>embARC</a:t>
            </a:r>
            <a:r>
              <a:rPr lang="zh-CN" altLang="en-US" dirty="0" smtClean="0">
                <a:latin typeface="华文楷体" panose="02010600040101010101" pitchFamily="2" charset="-122"/>
                <a:ea typeface="华文楷体" panose="02010600040101010101" pitchFamily="2" charset="-122"/>
              </a:rPr>
              <a:t>开源软件平台作为软件开发基础支持。</a:t>
            </a:r>
            <a:endParaRPr lang="zh-CN" altLang="en-US" dirty="0">
              <a:latin typeface="华文楷体" panose="02010600040101010101" pitchFamily="2" charset="-122"/>
              <a:ea typeface="华文楷体" panose="02010600040101010101" pitchFamily="2" charset="-122"/>
            </a:endParaRPr>
          </a:p>
        </p:txBody>
      </p:sp>
      <p:sp>
        <p:nvSpPr>
          <p:cNvPr id="60" name="Rectangle 2"/>
          <p:cNvSpPr>
            <a:spLocks noGrp="1" noChangeArrowheads="1"/>
          </p:cNvSpPr>
          <p:nvPr>
            <p:ph type="title"/>
          </p:nvPr>
        </p:nvSpPr>
        <p:spPr>
          <a:xfrm>
            <a:off x="186801" y="132262"/>
            <a:ext cx="8686800" cy="1143000"/>
          </a:xfrm>
        </p:spPr>
        <p:txBody>
          <a:bodyPr/>
          <a:lstStyle/>
          <a:p>
            <a:r>
              <a:rPr lang="zh-CN" altLang="en-US" dirty="0"/>
              <a:t>项目概述</a:t>
            </a:r>
          </a:p>
        </p:txBody>
      </p:sp>
    </p:spTree>
    <p:extLst>
      <p:ext uri="{BB962C8B-B14F-4D97-AF65-F5344CB8AC3E}">
        <p14:creationId xmlns:p14="http://schemas.microsoft.com/office/powerpoint/2010/main" val="26233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2740" y="1958340"/>
            <a:ext cx="2790825" cy="4061460"/>
            <a:chOff x="166" y="2565"/>
            <a:chExt cx="4395" cy="6396"/>
          </a:xfrm>
        </p:grpSpPr>
        <p:grpSp>
          <p:nvGrpSpPr>
            <p:cNvPr id="21" name="组合 20"/>
            <p:cNvGrpSpPr/>
            <p:nvPr/>
          </p:nvGrpSpPr>
          <p:grpSpPr>
            <a:xfrm>
              <a:off x="166" y="2565"/>
              <a:ext cx="4395" cy="1200"/>
              <a:chOff x="166" y="2543"/>
              <a:chExt cx="4701" cy="1200"/>
            </a:xfrm>
          </p:grpSpPr>
          <p:sp>
            <p:nvSpPr>
              <p:cNvPr id="26" name="矩形 25"/>
              <p:cNvSpPr/>
              <p:nvPr/>
            </p:nvSpPr>
            <p:spPr>
              <a:xfrm>
                <a:off x="166" y="2543"/>
                <a:ext cx="4701" cy="1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157"/>
              <p:cNvSpPr txBox="1"/>
              <p:nvPr/>
            </p:nvSpPr>
            <p:spPr>
              <a:xfrm>
                <a:off x="1568" y="2835"/>
                <a:ext cx="2942" cy="6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latin typeface="微软雅黑" panose="020B0503020204020204" pitchFamily="34" charset="-122"/>
                    <a:ea typeface="微软雅黑" panose="020B0503020204020204" pitchFamily="34" charset="-122"/>
                  </a:rPr>
                  <a:t>室内环境监控</a:t>
                </a:r>
                <a:endParaRPr lang="zh-CN" altLang="en-US" sz="2000" dirty="0">
                  <a:latin typeface="微软雅黑" panose="020B0503020204020204" pitchFamily="34" charset="-122"/>
                  <a:ea typeface="微软雅黑" panose="020B0503020204020204" pitchFamily="34" charset="-122"/>
                </a:endParaRPr>
              </a:p>
            </p:txBody>
          </p:sp>
        </p:grpSp>
        <p:sp>
          <p:nvSpPr>
            <p:cNvPr id="22" name="矩形 21"/>
            <p:cNvSpPr/>
            <p:nvPr/>
          </p:nvSpPr>
          <p:spPr>
            <a:xfrm>
              <a:off x="166" y="3831"/>
              <a:ext cx="4394" cy="51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6"/>
            <p:cNvSpPr txBox="1"/>
            <p:nvPr/>
          </p:nvSpPr>
          <p:spPr>
            <a:xfrm>
              <a:off x="729" y="4200"/>
              <a:ext cx="3832" cy="36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温湿</a:t>
              </a:r>
              <a:r>
                <a:rPr lang="zh-CN" altLang="en-US" sz="1600" dirty="0">
                  <a:latin typeface="微软雅黑" panose="020B0503020204020204" pitchFamily="34" charset="-122"/>
                  <a:ea typeface="微软雅黑" panose="020B0503020204020204" pitchFamily="34" charset="-122"/>
                </a:rPr>
                <a:t>度检测</a:t>
              </a:r>
              <a:r>
                <a:rPr lang="zh-CN" altLang="en-US" sz="1600" dirty="0" smtClean="0">
                  <a:latin typeface="微软雅黑" panose="020B0503020204020204" pitchFamily="34" charset="-122"/>
                  <a:ea typeface="微软雅黑" panose="020B0503020204020204" pitchFamily="34" charset="-122"/>
                </a:rPr>
                <a:t>与调节</a:t>
              </a:r>
            </a:p>
            <a:p>
              <a:pPr marL="285750" indent="-285750">
                <a:buFont typeface="Arial" panose="020B0604020202020204" pitchFamily="34" charset="0"/>
                <a:buChar char="•"/>
              </a:pPr>
              <a:endParaRPr lang="zh-CN" altLang="en-US"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smtClean="0">
                  <a:latin typeface="微软雅黑" panose="020B0503020204020204" pitchFamily="34" charset="-122"/>
                  <a:ea typeface="微软雅黑" panose="020B0503020204020204" pitchFamily="34" charset="-122"/>
                </a:rPr>
                <a:t>PM2.5</a:t>
              </a:r>
              <a:r>
                <a:rPr lang="zh-CN" altLang="en-US" sz="1600" dirty="0" smtClean="0">
                  <a:latin typeface="微软雅黑" panose="020B0503020204020204" pitchFamily="34" charset="-122"/>
                  <a:ea typeface="微软雅黑" panose="020B0503020204020204" pitchFamily="34" charset="-122"/>
                </a:rPr>
                <a:t>检测</a:t>
              </a:r>
            </a:p>
            <a:p>
              <a:pPr marL="285750" indent="-285750">
                <a:buFont typeface="Arial" panose="020B0604020202020204" pitchFamily="34" charset="0"/>
                <a:buChar char="•"/>
              </a:pPr>
              <a:endParaRPr lang="zh-CN" altLang="en-US"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光线检测与调节</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敏感气体检测与报警</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安全防护</a:t>
              </a:r>
              <a:endParaRPr lang="zh-CN" altLang="en-US" sz="1600"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176905" y="1958340"/>
            <a:ext cx="2790825" cy="4061460"/>
            <a:chOff x="4952" y="2565"/>
            <a:chExt cx="4395" cy="6396"/>
          </a:xfrm>
        </p:grpSpPr>
        <p:sp>
          <p:nvSpPr>
            <p:cNvPr id="19" name="矩形 18"/>
            <p:cNvSpPr/>
            <p:nvPr/>
          </p:nvSpPr>
          <p:spPr>
            <a:xfrm>
              <a:off x="4952" y="2565"/>
              <a:ext cx="4394" cy="1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文本框 12"/>
            <p:cNvSpPr txBox="1"/>
            <p:nvPr/>
          </p:nvSpPr>
          <p:spPr>
            <a:xfrm>
              <a:off x="6078" y="2863"/>
              <a:ext cx="2942" cy="6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latin typeface="微软雅黑" panose="020B0503020204020204" pitchFamily="34" charset="-122"/>
                  <a:ea typeface="微软雅黑" panose="020B0503020204020204" pitchFamily="34" charset="-122"/>
                </a:rPr>
                <a:t>植物生存维持</a:t>
              </a:r>
              <a:endParaRPr lang="zh-CN" altLang="en-US" sz="200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952" y="3831"/>
              <a:ext cx="4395" cy="5130"/>
              <a:chOff x="5170" y="3831"/>
              <a:chExt cx="4395" cy="5130"/>
            </a:xfrm>
          </p:grpSpPr>
          <p:sp>
            <p:nvSpPr>
              <p:cNvPr id="17" name="矩形 16"/>
              <p:cNvSpPr/>
              <p:nvPr/>
            </p:nvSpPr>
            <p:spPr>
              <a:xfrm>
                <a:off x="5170" y="3831"/>
                <a:ext cx="4394" cy="51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15"/>
              <p:cNvSpPr txBox="1"/>
              <p:nvPr/>
            </p:nvSpPr>
            <p:spPr>
              <a:xfrm>
                <a:off x="5733" y="4200"/>
                <a:ext cx="3832" cy="20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土壤湿度检测与调节</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植物环境温湿度检测</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endParaRPr lang="zh-CN" altLang="en-US" sz="1600" dirty="0"/>
              </a:p>
            </p:txBody>
          </p:sp>
        </p:grpSp>
      </p:grpSp>
      <p:grpSp>
        <p:nvGrpSpPr>
          <p:cNvPr id="7" name="组合 6"/>
          <p:cNvGrpSpPr/>
          <p:nvPr/>
        </p:nvGrpSpPr>
        <p:grpSpPr>
          <a:xfrm>
            <a:off x="6019800" y="1958340"/>
            <a:ext cx="2790825" cy="4061460"/>
            <a:chOff x="9735" y="2565"/>
            <a:chExt cx="4395" cy="6396"/>
          </a:xfrm>
        </p:grpSpPr>
        <p:sp>
          <p:nvSpPr>
            <p:cNvPr id="8" name="矩形 7"/>
            <p:cNvSpPr/>
            <p:nvPr/>
          </p:nvSpPr>
          <p:spPr>
            <a:xfrm>
              <a:off x="9736" y="2565"/>
              <a:ext cx="4394" cy="1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组合 9"/>
            <p:cNvGrpSpPr/>
            <p:nvPr/>
          </p:nvGrpSpPr>
          <p:grpSpPr>
            <a:xfrm>
              <a:off x="9735" y="2850"/>
              <a:ext cx="4395" cy="6111"/>
              <a:chOff x="9735" y="2850"/>
              <a:chExt cx="4395" cy="6111"/>
            </a:xfrm>
          </p:grpSpPr>
          <p:sp>
            <p:nvSpPr>
              <p:cNvPr id="11" name="矩形 10"/>
              <p:cNvSpPr/>
              <p:nvPr/>
            </p:nvSpPr>
            <p:spPr>
              <a:xfrm>
                <a:off x="9735" y="3831"/>
                <a:ext cx="4394" cy="51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文本框 26"/>
              <p:cNvSpPr txBox="1"/>
              <p:nvPr/>
            </p:nvSpPr>
            <p:spPr>
              <a:xfrm>
                <a:off x="10298" y="4200"/>
                <a:ext cx="3832" cy="36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水温</a:t>
                </a:r>
                <a:r>
                  <a:rPr lang="zh-CN" altLang="en-US" sz="1600" dirty="0" smtClean="0">
                    <a:latin typeface="微软雅黑" panose="020B0503020204020204" pitchFamily="34" charset="-122"/>
                    <a:ea typeface="微软雅黑" panose="020B0503020204020204" pitchFamily="34" charset="-122"/>
                  </a:rPr>
                  <a:t>检测</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增</a:t>
                </a:r>
                <a:r>
                  <a:rPr lang="zh-CN" altLang="en-US" sz="1600" dirty="0" smtClean="0">
                    <a:latin typeface="微软雅黑" panose="020B0503020204020204" pitchFamily="34" charset="-122"/>
                    <a:ea typeface="微软雅黑" panose="020B0503020204020204" pitchFamily="34" charset="-122"/>
                  </a:rPr>
                  <a:t>氧</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水循环</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自动投食</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照明</a:t>
                </a:r>
                <a:endParaRPr lang="zh-CN" altLang="en-US" sz="1600" dirty="0">
                  <a:latin typeface="微软雅黑" panose="020B0503020204020204" pitchFamily="34" charset="-122"/>
                  <a:ea typeface="微软雅黑" panose="020B0503020204020204" pitchFamily="34" charset="-122"/>
                </a:endParaRPr>
              </a:p>
            </p:txBody>
          </p:sp>
          <p:sp>
            <p:nvSpPr>
              <p:cNvPr id="13" name="文本框 27"/>
              <p:cNvSpPr txBox="1"/>
              <p:nvPr/>
            </p:nvSpPr>
            <p:spPr>
              <a:xfrm>
                <a:off x="10811" y="2850"/>
                <a:ext cx="3286" cy="6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latin typeface="微软雅黑" panose="020B0503020204020204" pitchFamily="34" charset="-122"/>
                    <a:ea typeface="微软雅黑" panose="020B0503020204020204" pitchFamily="34" charset="-122"/>
                  </a:rPr>
                  <a:t>水族箱生存维持</a:t>
                </a:r>
                <a:endParaRPr lang="zh-CN" altLang="en-US" sz="2000" dirty="0">
                  <a:latin typeface="微软雅黑" panose="020B0503020204020204" pitchFamily="34" charset="-122"/>
                  <a:ea typeface="微软雅黑" panose="020B0503020204020204" pitchFamily="34" charset="-122"/>
                </a:endParaRPr>
              </a:p>
            </p:txBody>
          </p:sp>
        </p:grpSp>
      </p:grpSp>
      <p:sp>
        <p:nvSpPr>
          <p:cNvPr id="24" name="future-house_98546"/>
          <p:cNvSpPr>
            <a:spLocks noChangeAspect="1"/>
          </p:cNvSpPr>
          <p:nvPr/>
        </p:nvSpPr>
        <p:spPr bwMode="auto">
          <a:xfrm>
            <a:off x="444058" y="2103949"/>
            <a:ext cx="609685" cy="424303"/>
          </a:xfrm>
          <a:custGeom>
            <a:avLst/>
            <a:gdLst>
              <a:gd name="connsiteX0" fmla="*/ 434396 w 608274"/>
              <a:gd name="connsiteY0" fmla="*/ 297664 h 423322"/>
              <a:gd name="connsiteX1" fmla="*/ 434396 w 608274"/>
              <a:gd name="connsiteY1" fmla="*/ 407340 h 423322"/>
              <a:gd name="connsiteX2" fmla="*/ 563654 w 608274"/>
              <a:gd name="connsiteY2" fmla="*/ 407340 h 423322"/>
              <a:gd name="connsiteX3" fmla="*/ 563654 w 608274"/>
              <a:gd name="connsiteY3" fmla="*/ 297664 h 423322"/>
              <a:gd name="connsiteX4" fmla="*/ 434386 w 608274"/>
              <a:gd name="connsiteY4" fmla="*/ 233542 h 423322"/>
              <a:gd name="connsiteX5" fmla="*/ 434386 w 608274"/>
              <a:gd name="connsiteY5" fmla="*/ 251030 h 423322"/>
              <a:gd name="connsiteX6" fmla="*/ 563620 w 608274"/>
              <a:gd name="connsiteY6" fmla="*/ 251030 h 423322"/>
              <a:gd name="connsiteX7" fmla="*/ 563620 w 608274"/>
              <a:gd name="connsiteY7" fmla="*/ 233542 h 423322"/>
              <a:gd name="connsiteX8" fmla="*/ 112755 w 608274"/>
              <a:gd name="connsiteY8" fmla="*/ 227631 h 423322"/>
              <a:gd name="connsiteX9" fmla="*/ 50230 w 608274"/>
              <a:gd name="connsiteY9" fmla="*/ 267991 h 423322"/>
              <a:gd name="connsiteX10" fmla="*/ 50230 w 608274"/>
              <a:gd name="connsiteY10" fmla="*/ 306853 h 423322"/>
              <a:gd name="connsiteX11" fmla="*/ 112755 w 608274"/>
              <a:gd name="connsiteY11" fmla="*/ 306853 h 423322"/>
              <a:gd name="connsiteX12" fmla="*/ 323516 w 608274"/>
              <a:gd name="connsiteY12" fmla="*/ 225776 h 423322"/>
              <a:gd name="connsiteX13" fmla="*/ 323516 w 608274"/>
              <a:gd name="connsiteY13" fmla="*/ 347357 h 423322"/>
              <a:gd name="connsiteX14" fmla="*/ 359331 w 608274"/>
              <a:gd name="connsiteY14" fmla="*/ 347357 h 423322"/>
              <a:gd name="connsiteX15" fmla="*/ 359331 w 608274"/>
              <a:gd name="connsiteY15" fmla="*/ 225776 h 423322"/>
              <a:gd name="connsiteX16" fmla="*/ 271595 w 608274"/>
              <a:gd name="connsiteY16" fmla="*/ 225776 h 423322"/>
              <a:gd name="connsiteX17" fmla="*/ 271595 w 608274"/>
              <a:gd name="connsiteY17" fmla="*/ 347357 h 423322"/>
              <a:gd name="connsiteX18" fmla="*/ 307510 w 608274"/>
              <a:gd name="connsiteY18" fmla="*/ 347357 h 423322"/>
              <a:gd name="connsiteX19" fmla="*/ 307510 w 608274"/>
              <a:gd name="connsiteY19" fmla="*/ 225776 h 423322"/>
              <a:gd name="connsiteX20" fmla="*/ 426384 w 608274"/>
              <a:gd name="connsiteY20" fmla="*/ 217553 h 423322"/>
              <a:gd name="connsiteX21" fmla="*/ 571622 w 608274"/>
              <a:gd name="connsiteY21" fmla="*/ 217553 h 423322"/>
              <a:gd name="connsiteX22" fmla="*/ 579624 w 608274"/>
              <a:gd name="connsiteY22" fmla="*/ 225548 h 423322"/>
              <a:gd name="connsiteX23" fmla="*/ 579624 w 608274"/>
              <a:gd name="connsiteY23" fmla="*/ 259025 h 423322"/>
              <a:gd name="connsiteX24" fmla="*/ 571622 w 608274"/>
              <a:gd name="connsiteY24" fmla="*/ 267019 h 423322"/>
              <a:gd name="connsiteX25" fmla="*/ 426384 w 608274"/>
              <a:gd name="connsiteY25" fmla="*/ 267019 h 423322"/>
              <a:gd name="connsiteX26" fmla="*/ 418382 w 608274"/>
              <a:gd name="connsiteY26" fmla="*/ 259025 h 423322"/>
              <a:gd name="connsiteX27" fmla="*/ 418382 w 608274"/>
              <a:gd name="connsiteY27" fmla="*/ 225548 h 423322"/>
              <a:gd name="connsiteX28" fmla="*/ 426384 w 608274"/>
              <a:gd name="connsiteY28" fmla="*/ 217553 h 423322"/>
              <a:gd name="connsiteX29" fmla="*/ 263591 w 608274"/>
              <a:gd name="connsiteY29" fmla="*/ 209791 h 423322"/>
              <a:gd name="connsiteX30" fmla="*/ 367335 w 608274"/>
              <a:gd name="connsiteY30" fmla="*/ 209791 h 423322"/>
              <a:gd name="connsiteX31" fmla="*/ 375338 w 608274"/>
              <a:gd name="connsiteY31" fmla="*/ 217783 h 423322"/>
              <a:gd name="connsiteX32" fmla="*/ 375338 w 608274"/>
              <a:gd name="connsiteY32" fmla="*/ 355349 h 423322"/>
              <a:gd name="connsiteX33" fmla="*/ 367335 w 608274"/>
              <a:gd name="connsiteY33" fmla="*/ 363341 h 423322"/>
              <a:gd name="connsiteX34" fmla="*/ 263591 w 608274"/>
              <a:gd name="connsiteY34" fmla="*/ 363341 h 423322"/>
              <a:gd name="connsiteX35" fmla="*/ 255588 w 608274"/>
              <a:gd name="connsiteY35" fmla="*/ 355349 h 423322"/>
              <a:gd name="connsiteX36" fmla="*/ 255588 w 608274"/>
              <a:gd name="connsiteY36" fmla="*/ 217783 h 423322"/>
              <a:gd name="connsiteX37" fmla="*/ 263591 w 608274"/>
              <a:gd name="connsiteY37" fmla="*/ 209791 h 423322"/>
              <a:gd name="connsiteX38" fmla="*/ 405683 w 608274"/>
              <a:gd name="connsiteY38" fmla="*/ 200174 h 423322"/>
              <a:gd name="connsiteX39" fmla="*/ 405683 w 608274"/>
              <a:gd name="connsiteY39" fmla="*/ 407340 h 423322"/>
              <a:gd name="connsiteX40" fmla="*/ 418389 w 608274"/>
              <a:gd name="connsiteY40" fmla="*/ 407340 h 423322"/>
              <a:gd name="connsiteX41" fmla="*/ 418389 w 608274"/>
              <a:gd name="connsiteY41" fmla="*/ 289673 h 423322"/>
              <a:gd name="connsiteX42" fmla="*/ 426392 w 608274"/>
              <a:gd name="connsiteY42" fmla="*/ 281682 h 423322"/>
              <a:gd name="connsiteX43" fmla="*/ 571658 w 608274"/>
              <a:gd name="connsiteY43" fmla="*/ 281682 h 423322"/>
              <a:gd name="connsiteX44" fmla="*/ 579661 w 608274"/>
              <a:gd name="connsiteY44" fmla="*/ 289673 h 423322"/>
              <a:gd name="connsiteX45" fmla="*/ 579661 w 608274"/>
              <a:gd name="connsiteY45" fmla="*/ 407340 h 423322"/>
              <a:gd name="connsiteX46" fmla="*/ 592267 w 608274"/>
              <a:gd name="connsiteY46" fmla="*/ 407340 h 423322"/>
              <a:gd name="connsiteX47" fmla="*/ 592267 w 608274"/>
              <a:gd name="connsiteY47" fmla="*/ 200174 h 423322"/>
              <a:gd name="connsiteX48" fmla="*/ 191386 w 608274"/>
              <a:gd name="connsiteY48" fmla="*/ 176980 h 423322"/>
              <a:gd name="connsiteX49" fmla="*/ 128761 w 608274"/>
              <a:gd name="connsiteY49" fmla="*/ 217340 h 423322"/>
              <a:gd name="connsiteX50" fmla="*/ 128761 w 608274"/>
              <a:gd name="connsiteY50" fmla="*/ 306853 h 423322"/>
              <a:gd name="connsiteX51" fmla="*/ 191386 w 608274"/>
              <a:gd name="connsiteY51" fmla="*/ 306853 h 423322"/>
              <a:gd name="connsiteX52" fmla="*/ 203190 w 608274"/>
              <a:gd name="connsiteY52" fmla="*/ 155301 h 423322"/>
              <a:gd name="connsiteX53" fmla="*/ 207392 w 608274"/>
              <a:gd name="connsiteY53" fmla="*/ 162295 h 423322"/>
              <a:gd name="connsiteX54" fmla="*/ 207392 w 608274"/>
              <a:gd name="connsiteY54" fmla="*/ 314845 h 423322"/>
              <a:gd name="connsiteX55" fmla="*/ 199389 w 608274"/>
              <a:gd name="connsiteY55" fmla="*/ 322837 h 423322"/>
              <a:gd name="connsiteX56" fmla="*/ 42227 w 608274"/>
              <a:gd name="connsiteY56" fmla="*/ 322837 h 423322"/>
              <a:gd name="connsiteX57" fmla="*/ 34224 w 608274"/>
              <a:gd name="connsiteY57" fmla="*/ 314845 h 423322"/>
              <a:gd name="connsiteX58" fmla="*/ 34224 w 608274"/>
              <a:gd name="connsiteY58" fmla="*/ 263595 h 423322"/>
              <a:gd name="connsiteX59" fmla="*/ 37825 w 608274"/>
              <a:gd name="connsiteY59" fmla="*/ 256902 h 423322"/>
              <a:gd name="connsiteX60" fmla="*/ 194987 w 608274"/>
              <a:gd name="connsiteY60" fmla="*/ 155601 h 423322"/>
              <a:gd name="connsiteX61" fmla="*/ 203190 w 608274"/>
              <a:gd name="connsiteY61" fmla="*/ 155301 h 423322"/>
              <a:gd name="connsiteX62" fmla="*/ 432295 w 608274"/>
              <a:gd name="connsiteY62" fmla="*/ 128954 h 423322"/>
              <a:gd name="connsiteX63" fmla="*/ 432295 w 608274"/>
              <a:gd name="connsiteY63" fmla="*/ 184192 h 423322"/>
              <a:gd name="connsiteX64" fmla="*/ 501426 w 608274"/>
              <a:gd name="connsiteY64" fmla="*/ 184192 h 423322"/>
              <a:gd name="connsiteX65" fmla="*/ 501426 w 608274"/>
              <a:gd name="connsiteY65" fmla="*/ 128954 h 423322"/>
              <a:gd name="connsiteX66" fmla="*/ 225301 w 608274"/>
              <a:gd name="connsiteY66" fmla="*/ 114570 h 423322"/>
              <a:gd name="connsiteX67" fmla="*/ 16007 w 608274"/>
              <a:gd name="connsiteY67" fmla="*/ 249419 h 423322"/>
              <a:gd name="connsiteX68" fmla="*/ 16007 w 608274"/>
              <a:gd name="connsiteY68" fmla="*/ 407340 h 423322"/>
              <a:gd name="connsiteX69" fmla="*/ 225301 w 608274"/>
              <a:gd name="connsiteY69" fmla="*/ 407340 h 423322"/>
              <a:gd name="connsiteX70" fmla="*/ 405683 w 608274"/>
              <a:gd name="connsiteY70" fmla="*/ 87101 h 423322"/>
              <a:gd name="connsiteX71" fmla="*/ 405683 w 608274"/>
              <a:gd name="connsiteY71" fmla="*/ 184192 h 423322"/>
              <a:gd name="connsiteX72" fmla="*/ 416287 w 608274"/>
              <a:gd name="connsiteY72" fmla="*/ 184192 h 423322"/>
              <a:gd name="connsiteX73" fmla="*/ 416287 w 608274"/>
              <a:gd name="connsiteY73" fmla="*/ 120963 h 423322"/>
              <a:gd name="connsiteX74" fmla="*/ 424291 w 608274"/>
              <a:gd name="connsiteY74" fmla="*/ 112972 h 423322"/>
              <a:gd name="connsiteX75" fmla="*/ 509430 w 608274"/>
              <a:gd name="connsiteY75" fmla="*/ 112972 h 423322"/>
              <a:gd name="connsiteX76" fmla="*/ 517433 w 608274"/>
              <a:gd name="connsiteY76" fmla="*/ 120963 h 423322"/>
              <a:gd name="connsiteX77" fmla="*/ 517433 w 608274"/>
              <a:gd name="connsiteY77" fmla="*/ 184192 h 423322"/>
              <a:gd name="connsiteX78" fmla="*/ 537742 w 608274"/>
              <a:gd name="connsiteY78" fmla="*/ 184192 h 423322"/>
              <a:gd name="connsiteX79" fmla="*/ 537742 w 608274"/>
              <a:gd name="connsiteY79" fmla="*/ 87101 h 423322"/>
              <a:gd name="connsiteX80" fmla="*/ 323516 w 608274"/>
              <a:gd name="connsiteY80" fmla="*/ 50839 h 423322"/>
              <a:gd name="connsiteX81" fmla="*/ 323516 w 608274"/>
              <a:gd name="connsiteY81" fmla="*/ 163397 h 423322"/>
              <a:gd name="connsiteX82" fmla="*/ 359331 w 608274"/>
              <a:gd name="connsiteY82" fmla="*/ 163397 h 423322"/>
              <a:gd name="connsiteX83" fmla="*/ 359331 w 608274"/>
              <a:gd name="connsiteY83" fmla="*/ 50839 h 423322"/>
              <a:gd name="connsiteX84" fmla="*/ 271595 w 608274"/>
              <a:gd name="connsiteY84" fmla="*/ 50839 h 423322"/>
              <a:gd name="connsiteX85" fmla="*/ 271595 w 608274"/>
              <a:gd name="connsiteY85" fmla="*/ 163397 h 423322"/>
              <a:gd name="connsiteX86" fmla="*/ 307510 w 608274"/>
              <a:gd name="connsiteY86" fmla="*/ 163397 h 423322"/>
              <a:gd name="connsiteX87" fmla="*/ 307510 w 608274"/>
              <a:gd name="connsiteY87" fmla="*/ 50839 h 423322"/>
              <a:gd name="connsiteX88" fmla="*/ 263591 w 608274"/>
              <a:gd name="connsiteY88" fmla="*/ 34859 h 423322"/>
              <a:gd name="connsiteX89" fmla="*/ 367335 w 608274"/>
              <a:gd name="connsiteY89" fmla="*/ 34859 h 423322"/>
              <a:gd name="connsiteX90" fmla="*/ 375338 w 608274"/>
              <a:gd name="connsiteY90" fmla="*/ 42849 h 423322"/>
              <a:gd name="connsiteX91" fmla="*/ 375338 w 608274"/>
              <a:gd name="connsiteY91" fmla="*/ 171387 h 423322"/>
              <a:gd name="connsiteX92" fmla="*/ 367335 w 608274"/>
              <a:gd name="connsiteY92" fmla="*/ 179377 h 423322"/>
              <a:gd name="connsiteX93" fmla="*/ 263591 w 608274"/>
              <a:gd name="connsiteY93" fmla="*/ 179377 h 423322"/>
              <a:gd name="connsiteX94" fmla="*/ 255588 w 608274"/>
              <a:gd name="connsiteY94" fmla="*/ 171387 h 423322"/>
              <a:gd name="connsiteX95" fmla="*/ 255588 w 608274"/>
              <a:gd name="connsiteY95" fmla="*/ 42849 h 423322"/>
              <a:gd name="connsiteX96" fmla="*/ 263591 w 608274"/>
              <a:gd name="connsiteY96" fmla="*/ 34859 h 423322"/>
              <a:gd name="connsiteX97" fmla="*/ 241309 w 608274"/>
              <a:gd name="connsiteY97" fmla="*/ 15982 h 423322"/>
              <a:gd name="connsiteX98" fmla="*/ 241309 w 608274"/>
              <a:gd name="connsiteY98" fmla="*/ 407340 h 423322"/>
              <a:gd name="connsiteX99" fmla="*/ 389675 w 608274"/>
              <a:gd name="connsiteY99" fmla="*/ 407340 h 423322"/>
              <a:gd name="connsiteX100" fmla="*/ 389675 w 608274"/>
              <a:gd name="connsiteY100" fmla="*/ 15982 h 423322"/>
              <a:gd name="connsiteX101" fmla="*/ 233305 w 608274"/>
              <a:gd name="connsiteY101" fmla="*/ 0 h 423322"/>
              <a:gd name="connsiteX102" fmla="*/ 397679 w 608274"/>
              <a:gd name="connsiteY102" fmla="*/ 0 h 423322"/>
              <a:gd name="connsiteX103" fmla="*/ 405683 w 608274"/>
              <a:gd name="connsiteY103" fmla="*/ 7991 h 423322"/>
              <a:gd name="connsiteX104" fmla="*/ 405683 w 608274"/>
              <a:gd name="connsiteY104" fmla="*/ 71119 h 423322"/>
              <a:gd name="connsiteX105" fmla="*/ 545746 w 608274"/>
              <a:gd name="connsiteY105" fmla="*/ 71119 h 423322"/>
              <a:gd name="connsiteX106" fmla="*/ 553750 w 608274"/>
              <a:gd name="connsiteY106" fmla="*/ 79110 h 423322"/>
              <a:gd name="connsiteX107" fmla="*/ 553750 w 608274"/>
              <a:gd name="connsiteY107" fmla="*/ 184192 h 423322"/>
              <a:gd name="connsiteX108" fmla="*/ 600270 w 608274"/>
              <a:gd name="connsiteY108" fmla="*/ 184192 h 423322"/>
              <a:gd name="connsiteX109" fmla="*/ 608274 w 608274"/>
              <a:gd name="connsiteY109" fmla="*/ 192183 h 423322"/>
              <a:gd name="connsiteX110" fmla="*/ 608274 w 608274"/>
              <a:gd name="connsiteY110" fmla="*/ 415331 h 423322"/>
              <a:gd name="connsiteX111" fmla="*/ 600270 w 608274"/>
              <a:gd name="connsiteY111" fmla="*/ 423322 h 423322"/>
              <a:gd name="connsiteX112" fmla="*/ 8004 w 608274"/>
              <a:gd name="connsiteY112" fmla="*/ 423322 h 423322"/>
              <a:gd name="connsiteX113" fmla="*/ 0 w 608274"/>
              <a:gd name="connsiteY113" fmla="*/ 415331 h 423322"/>
              <a:gd name="connsiteX114" fmla="*/ 0 w 608274"/>
              <a:gd name="connsiteY114" fmla="*/ 245123 h 423322"/>
              <a:gd name="connsiteX115" fmla="*/ 3702 w 608274"/>
              <a:gd name="connsiteY115" fmla="*/ 238431 h 423322"/>
              <a:gd name="connsiteX116" fmla="*/ 225301 w 608274"/>
              <a:gd name="connsiteY116" fmla="*/ 95492 h 423322"/>
              <a:gd name="connsiteX117" fmla="*/ 225301 w 608274"/>
              <a:gd name="connsiteY117" fmla="*/ 7991 h 423322"/>
              <a:gd name="connsiteX118" fmla="*/ 233305 w 608274"/>
              <a:gd name="connsiteY118" fmla="*/ 0 h 42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8274" h="423322">
                <a:moveTo>
                  <a:pt x="434396" y="297664"/>
                </a:moveTo>
                <a:lnTo>
                  <a:pt x="434396" y="407340"/>
                </a:lnTo>
                <a:lnTo>
                  <a:pt x="563654" y="407340"/>
                </a:lnTo>
                <a:lnTo>
                  <a:pt x="563654" y="297664"/>
                </a:lnTo>
                <a:close/>
                <a:moveTo>
                  <a:pt x="434386" y="233542"/>
                </a:moveTo>
                <a:lnTo>
                  <a:pt x="434386" y="251030"/>
                </a:lnTo>
                <a:lnTo>
                  <a:pt x="563620" y="251030"/>
                </a:lnTo>
                <a:lnTo>
                  <a:pt x="563620" y="233542"/>
                </a:lnTo>
                <a:close/>
                <a:moveTo>
                  <a:pt x="112755" y="227631"/>
                </a:moveTo>
                <a:lnTo>
                  <a:pt x="50230" y="267991"/>
                </a:lnTo>
                <a:lnTo>
                  <a:pt x="50230" y="306853"/>
                </a:lnTo>
                <a:lnTo>
                  <a:pt x="112755" y="306853"/>
                </a:lnTo>
                <a:close/>
                <a:moveTo>
                  <a:pt x="323516" y="225776"/>
                </a:moveTo>
                <a:lnTo>
                  <a:pt x="323516" y="347357"/>
                </a:lnTo>
                <a:lnTo>
                  <a:pt x="359331" y="347357"/>
                </a:lnTo>
                <a:lnTo>
                  <a:pt x="359331" y="225776"/>
                </a:lnTo>
                <a:close/>
                <a:moveTo>
                  <a:pt x="271595" y="225776"/>
                </a:moveTo>
                <a:lnTo>
                  <a:pt x="271595" y="347357"/>
                </a:lnTo>
                <a:lnTo>
                  <a:pt x="307510" y="347357"/>
                </a:lnTo>
                <a:lnTo>
                  <a:pt x="307510" y="225776"/>
                </a:lnTo>
                <a:close/>
                <a:moveTo>
                  <a:pt x="426384" y="217553"/>
                </a:moveTo>
                <a:lnTo>
                  <a:pt x="571622" y="217553"/>
                </a:lnTo>
                <a:cubicBezTo>
                  <a:pt x="576023" y="217553"/>
                  <a:pt x="579624" y="221151"/>
                  <a:pt x="579624" y="225548"/>
                </a:cubicBezTo>
                <a:lnTo>
                  <a:pt x="579624" y="259025"/>
                </a:lnTo>
                <a:cubicBezTo>
                  <a:pt x="579624" y="263422"/>
                  <a:pt x="576023" y="267019"/>
                  <a:pt x="571622" y="267019"/>
                </a:cubicBezTo>
                <a:lnTo>
                  <a:pt x="426384" y="267019"/>
                </a:lnTo>
                <a:cubicBezTo>
                  <a:pt x="421983" y="267019"/>
                  <a:pt x="418382" y="263422"/>
                  <a:pt x="418382" y="259025"/>
                </a:cubicBezTo>
                <a:lnTo>
                  <a:pt x="418382" y="225548"/>
                </a:lnTo>
                <a:cubicBezTo>
                  <a:pt x="418382" y="221151"/>
                  <a:pt x="421983" y="217553"/>
                  <a:pt x="426384" y="217553"/>
                </a:cubicBezTo>
                <a:close/>
                <a:moveTo>
                  <a:pt x="263591" y="209791"/>
                </a:moveTo>
                <a:lnTo>
                  <a:pt x="367335" y="209791"/>
                </a:lnTo>
                <a:cubicBezTo>
                  <a:pt x="371836" y="209791"/>
                  <a:pt x="375338" y="213287"/>
                  <a:pt x="375338" y="217783"/>
                </a:cubicBezTo>
                <a:lnTo>
                  <a:pt x="375338" y="355349"/>
                </a:lnTo>
                <a:cubicBezTo>
                  <a:pt x="375338" y="359745"/>
                  <a:pt x="371836" y="363341"/>
                  <a:pt x="367335" y="363341"/>
                </a:cubicBezTo>
                <a:lnTo>
                  <a:pt x="263591" y="363341"/>
                </a:lnTo>
                <a:cubicBezTo>
                  <a:pt x="259189" y="363341"/>
                  <a:pt x="255588" y="359745"/>
                  <a:pt x="255588" y="355349"/>
                </a:cubicBezTo>
                <a:lnTo>
                  <a:pt x="255588" y="217783"/>
                </a:lnTo>
                <a:cubicBezTo>
                  <a:pt x="255588" y="213287"/>
                  <a:pt x="259189" y="209791"/>
                  <a:pt x="263591" y="209791"/>
                </a:cubicBezTo>
                <a:close/>
                <a:moveTo>
                  <a:pt x="405683" y="200174"/>
                </a:moveTo>
                <a:lnTo>
                  <a:pt x="405683" y="407340"/>
                </a:lnTo>
                <a:lnTo>
                  <a:pt x="418389" y="407340"/>
                </a:lnTo>
                <a:lnTo>
                  <a:pt x="418389" y="289673"/>
                </a:lnTo>
                <a:cubicBezTo>
                  <a:pt x="418389" y="285278"/>
                  <a:pt x="421990" y="281682"/>
                  <a:pt x="426392" y="281682"/>
                </a:cubicBezTo>
                <a:lnTo>
                  <a:pt x="571658" y="281682"/>
                </a:lnTo>
                <a:cubicBezTo>
                  <a:pt x="576060" y="281682"/>
                  <a:pt x="579661" y="285278"/>
                  <a:pt x="579661" y="289673"/>
                </a:cubicBezTo>
                <a:lnTo>
                  <a:pt x="579661" y="407340"/>
                </a:lnTo>
                <a:lnTo>
                  <a:pt x="592267" y="407340"/>
                </a:lnTo>
                <a:lnTo>
                  <a:pt x="592267" y="200174"/>
                </a:lnTo>
                <a:close/>
                <a:moveTo>
                  <a:pt x="191386" y="176980"/>
                </a:moveTo>
                <a:lnTo>
                  <a:pt x="128761" y="217340"/>
                </a:lnTo>
                <a:lnTo>
                  <a:pt x="128761" y="306853"/>
                </a:lnTo>
                <a:lnTo>
                  <a:pt x="191386" y="306853"/>
                </a:lnTo>
                <a:close/>
                <a:moveTo>
                  <a:pt x="203190" y="155301"/>
                </a:moveTo>
                <a:cubicBezTo>
                  <a:pt x="205791" y="156700"/>
                  <a:pt x="207392" y="159397"/>
                  <a:pt x="207392" y="162295"/>
                </a:cubicBezTo>
                <a:lnTo>
                  <a:pt x="207392" y="314845"/>
                </a:lnTo>
                <a:cubicBezTo>
                  <a:pt x="207392" y="319241"/>
                  <a:pt x="203791" y="322837"/>
                  <a:pt x="199389" y="322837"/>
                </a:cubicBezTo>
                <a:lnTo>
                  <a:pt x="42227" y="322837"/>
                </a:lnTo>
                <a:cubicBezTo>
                  <a:pt x="37825" y="322837"/>
                  <a:pt x="34224" y="319241"/>
                  <a:pt x="34224" y="314845"/>
                </a:cubicBezTo>
                <a:lnTo>
                  <a:pt x="34224" y="263595"/>
                </a:lnTo>
                <a:cubicBezTo>
                  <a:pt x="34224" y="260898"/>
                  <a:pt x="35624" y="258401"/>
                  <a:pt x="37825" y="256902"/>
                </a:cubicBezTo>
                <a:lnTo>
                  <a:pt x="194987" y="155601"/>
                </a:lnTo>
                <a:cubicBezTo>
                  <a:pt x="197488" y="154003"/>
                  <a:pt x="200589" y="153903"/>
                  <a:pt x="203190" y="155301"/>
                </a:cubicBezTo>
                <a:close/>
                <a:moveTo>
                  <a:pt x="432295" y="128954"/>
                </a:moveTo>
                <a:lnTo>
                  <a:pt x="432295" y="184192"/>
                </a:lnTo>
                <a:lnTo>
                  <a:pt x="501426" y="184192"/>
                </a:lnTo>
                <a:lnTo>
                  <a:pt x="501426" y="128954"/>
                </a:lnTo>
                <a:close/>
                <a:moveTo>
                  <a:pt x="225301" y="114570"/>
                </a:moveTo>
                <a:lnTo>
                  <a:pt x="16007" y="249419"/>
                </a:lnTo>
                <a:lnTo>
                  <a:pt x="16007" y="407340"/>
                </a:lnTo>
                <a:lnTo>
                  <a:pt x="225301" y="407340"/>
                </a:lnTo>
                <a:close/>
                <a:moveTo>
                  <a:pt x="405683" y="87101"/>
                </a:moveTo>
                <a:lnTo>
                  <a:pt x="405683" y="184192"/>
                </a:lnTo>
                <a:lnTo>
                  <a:pt x="416287" y="184192"/>
                </a:lnTo>
                <a:lnTo>
                  <a:pt x="416287" y="120963"/>
                </a:lnTo>
                <a:cubicBezTo>
                  <a:pt x="416287" y="116568"/>
                  <a:pt x="419889" y="112972"/>
                  <a:pt x="424291" y="112972"/>
                </a:cubicBezTo>
                <a:lnTo>
                  <a:pt x="509430" y="112972"/>
                </a:lnTo>
                <a:cubicBezTo>
                  <a:pt x="513932" y="112972"/>
                  <a:pt x="517433" y="116568"/>
                  <a:pt x="517433" y="120963"/>
                </a:cubicBezTo>
                <a:lnTo>
                  <a:pt x="517433" y="184192"/>
                </a:lnTo>
                <a:lnTo>
                  <a:pt x="537742" y="184192"/>
                </a:lnTo>
                <a:lnTo>
                  <a:pt x="537742" y="87101"/>
                </a:lnTo>
                <a:close/>
                <a:moveTo>
                  <a:pt x="323516" y="50839"/>
                </a:moveTo>
                <a:lnTo>
                  <a:pt x="323516" y="163397"/>
                </a:lnTo>
                <a:lnTo>
                  <a:pt x="359331" y="163397"/>
                </a:lnTo>
                <a:lnTo>
                  <a:pt x="359331" y="50839"/>
                </a:lnTo>
                <a:close/>
                <a:moveTo>
                  <a:pt x="271595" y="50839"/>
                </a:moveTo>
                <a:lnTo>
                  <a:pt x="271595" y="163397"/>
                </a:lnTo>
                <a:lnTo>
                  <a:pt x="307510" y="163397"/>
                </a:lnTo>
                <a:lnTo>
                  <a:pt x="307510" y="50839"/>
                </a:lnTo>
                <a:close/>
                <a:moveTo>
                  <a:pt x="263591" y="34859"/>
                </a:moveTo>
                <a:lnTo>
                  <a:pt x="367335" y="34859"/>
                </a:lnTo>
                <a:cubicBezTo>
                  <a:pt x="371836" y="34859"/>
                  <a:pt x="375338" y="38454"/>
                  <a:pt x="375338" y="42849"/>
                </a:cubicBezTo>
                <a:lnTo>
                  <a:pt x="375338" y="171387"/>
                </a:lnTo>
                <a:cubicBezTo>
                  <a:pt x="375338" y="175881"/>
                  <a:pt x="371836" y="179377"/>
                  <a:pt x="367335" y="179377"/>
                </a:cubicBezTo>
                <a:lnTo>
                  <a:pt x="263591" y="179377"/>
                </a:lnTo>
                <a:cubicBezTo>
                  <a:pt x="259189" y="179377"/>
                  <a:pt x="255588" y="175881"/>
                  <a:pt x="255588" y="171387"/>
                </a:cubicBezTo>
                <a:lnTo>
                  <a:pt x="255588" y="42849"/>
                </a:lnTo>
                <a:cubicBezTo>
                  <a:pt x="255588" y="38454"/>
                  <a:pt x="259189" y="34859"/>
                  <a:pt x="263591" y="34859"/>
                </a:cubicBezTo>
                <a:close/>
                <a:moveTo>
                  <a:pt x="241309" y="15982"/>
                </a:moveTo>
                <a:lnTo>
                  <a:pt x="241309" y="407340"/>
                </a:lnTo>
                <a:lnTo>
                  <a:pt x="389675" y="407340"/>
                </a:lnTo>
                <a:lnTo>
                  <a:pt x="389675" y="15982"/>
                </a:lnTo>
                <a:close/>
                <a:moveTo>
                  <a:pt x="233305" y="0"/>
                </a:moveTo>
                <a:lnTo>
                  <a:pt x="397679" y="0"/>
                </a:lnTo>
                <a:cubicBezTo>
                  <a:pt x="402181" y="0"/>
                  <a:pt x="405683" y="3596"/>
                  <a:pt x="405683" y="7991"/>
                </a:cubicBezTo>
                <a:lnTo>
                  <a:pt x="405683" y="71119"/>
                </a:lnTo>
                <a:lnTo>
                  <a:pt x="545746" y="71119"/>
                </a:lnTo>
                <a:cubicBezTo>
                  <a:pt x="550248" y="71119"/>
                  <a:pt x="553750" y="74715"/>
                  <a:pt x="553750" y="79110"/>
                </a:cubicBezTo>
                <a:lnTo>
                  <a:pt x="553750" y="184192"/>
                </a:lnTo>
                <a:lnTo>
                  <a:pt x="600270" y="184192"/>
                </a:lnTo>
                <a:cubicBezTo>
                  <a:pt x="604672" y="184192"/>
                  <a:pt x="608274" y="187788"/>
                  <a:pt x="608274" y="192183"/>
                </a:cubicBezTo>
                <a:lnTo>
                  <a:pt x="608274" y="415331"/>
                </a:lnTo>
                <a:cubicBezTo>
                  <a:pt x="608274" y="419726"/>
                  <a:pt x="604672" y="423322"/>
                  <a:pt x="600270" y="423322"/>
                </a:cubicBezTo>
                <a:lnTo>
                  <a:pt x="8004" y="423322"/>
                </a:lnTo>
                <a:cubicBezTo>
                  <a:pt x="3602" y="423322"/>
                  <a:pt x="0" y="419726"/>
                  <a:pt x="0" y="415331"/>
                </a:cubicBezTo>
                <a:lnTo>
                  <a:pt x="0" y="245123"/>
                </a:lnTo>
                <a:cubicBezTo>
                  <a:pt x="0" y="242427"/>
                  <a:pt x="1401" y="239829"/>
                  <a:pt x="3702" y="238431"/>
                </a:cubicBezTo>
                <a:lnTo>
                  <a:pt x="225301" y="95492"/>
                </a:lnTo>
                <a:lnTo>
                  <a:pt x="225301" y="7991"/>
                </a:lnTo>
                <a:cubicBezTo>
                  <a:pt x="225301" y="3596"/>
                  <a:pt x="228903" y="0"/>
                  <a:pt x="233305" y="0"/>
                </a:cubicBezTo>
                <a:close/>
              </a:path>
            </a:pathLst>
          </a:custGeom>
          <a:solidFill>
            <a:schemeClr val="accent1"/>
          </a:solidFill>
          <a:ln>
            <a:noFill/>
          </a:ln>
        </p:spPr>
      </p:sp>
      <p:sp>
        <p:nvSpPr>
          <p:cNvPr id="27" name="flower_85768"/>
          <p:cNvSpPr>
            <a:spLocks noChangeAspect="1"/>
          </p:cNvSpPr>
          <p:nvPr/>
        </p:nvSpPr>
        <p:spPr bwMode="auto">
          <a:xfrm>
            <a:off x="3389183" y="2034497"/>
            <a:ext cx="335713"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3" h="2843">
                <a:moveTo>
                  <a:pt x="1463" y="2643"/>
                </a:moveTo>
                <a:lnTo>
                  <a:pt x="1321" y="2643"/>
                </a:lnTo>
                <a:lnTo>
                  <a:pt x="1435" y="1769"/>
                </a:lnTo>
                <a:cubicBezTo>
                  <a:pt x="1439" y="1740"/>
                  <a:pt x="1430" y="1711"/>
                  <a:pt x="1411" y="1690"/>
                </a:cubicBezTo>
                <a:cubicBezTo>
                  <a:pt x="1392" y="1668"/>
                  <a:pt x="1365" y="1656"/>
                  <a:pt x="1336" y="1656"/>
                </a:cubicBezTo>
                <a:lnTo>
                  <a:pt x="1023" y="1656"/>
                </a:lnTo>
                <a:lnTo>
                  <a:pt x="1206" y="1472"/>
                </a:lnTo>
                <a:cubicBezTo>
                  <a:pt x="1245" y="1433"/>
                  <a:pt x="1245" y="1370"/>
                  <a:pt x="1206" y="1331"/>
                </a:cubicBezTo>
                <a:cubicBezTo>
                  <a:pt x="1167" y="1292"/>
                  <a:pt x="1104" y="1292"/>
                  <a:pt x="1065" y="1331"/>
                </a:cubicBezTo>
                <a:lnTo>
                  <a:pt x="881" y="1514"/>
                </a:lnTo>
                <a:lnTo>
                  <a:pt x="881" y="1143"/>
                </a:lnTo>
                <a:cubicBezTo>
                  <a:pt x="923" y="1116"/>
                  <a:pt x="953" y="1072"/>
                  <a:pt x="961" y="1020"/>
                </a:cubicBezTo>
                <a:cubicBezTo>
                  <a:pt x="992" y="1043"/>
                  <a:pt x="1029" y="1055"/>
                  <a:pt x="1067" y="1055"/>
                </a:cubicBezTo>
                <a:cubicBezTo>
                  <a:pt x="1116" y="1055"/>
                  <a:pt x="1162" y="1036"/>
                  <a:pt x="1196" y="1002"/>
                </a:cubicBezTo>
                <a:cubicBezTo>
                  <a:pt x="1260" y="938"/>
                  <a:pt x="1266" y="837"/>
                  <a:pt x="1215" y="766"/>
                </a:cubicBezTo>
                <a:cubicBezTo>
                  <a:pt x="1302" y="752"/>
                  <a:pt x="1368" y="677"/>
                  <a:pt x="1368" y="587"/>
                </a:cubicBezTo>
                <a:cubicBezTo>
                  <a:pt x="1368" y="496"/>
                  <a:pt x="1302" y="421"/>
                  <a:pt x="1215" y="407"/>
                </a:cubicBezTo>
                <a:cubicBezTo>
                  <a:pt x="1266" y="336"/>
                  <a:pt x="1260" y="236"/>
                  <a:pt x="1196" y="172"/>
                </a:cubicBezTo>
                <a:cubicBezTo>
                  <a:pt x="1162" y="137"/>
                  <a:pt x="1116" y="118"/>
                  <a:pt x="1067" y="118"/>
                </a:cubicBezTo>
                <a:cubicBezTo>
                  <a:pt x="1029" y="118"/>
                  <a:pt x="992" y="131"/>
                  <a:pt x="961" y="153"/>
                </a:cubicBezTo>
                <a:cubicBezTo>
                  <a:pt x="947" y="66"/>
                  <a:pt x="872" y="0"/>
                  <a:pt x="781" y="0"/>
                </a:cubicBezTo>
                <a:cubicBezTo>
                  <a:pt x="691" y="0"/>
                  <a:pt x="616" y="66"/>
                  <a:pt x="602" y="153"/>
                </a:cubicBezTo>
                <a:cubicBezTo>
                  <a:pt x="571" y="131"/>
                  <a:pt x="534" y="118"/>
                  <a:pt x="495" y="118"/>
                </a:cubicBezTo>
                <a:cubicBezTo>
                  <a:pt x="447" y="118"/>
                  <a:pt x="401" y="137"/>
                  <a:pt x="367" y="172"/>
                </a:cubicBezTo>
                <a:cubicBezTo>
                  <a:pt x="303" y="236"/>
                  <a:pt x="296" y="336"/>
                  <a:pt x="348" y="407"/>
                </a:cubicBezTo>
                <a:cubicBezTo>
                  <a:pt x="261" y="421"/>
                  <a:pt x="195" y="496"/>
                  <a:pt x="195" y="587"/>
                </a:cubicBezTo>
                <a:cubicBezTo>
                  <a:pt x="195" y="677"/>
                  <a:pt x="261" y="752"/>
                  <a:pt x="348" y="766"/>
                </a:cubicBezTo>
                <a:cubicBezTo>
                  <a:pt x="296" y="837"/>
                  <a:pt x="303" y="938"/>
                  <a:pt x="367" y="1002"/>
                </a:cubicBezTo>
                <a:cubicBezTo>
                  <a:pt x="401" y="1036"/>
                  <a:pt x="447" y="1055"/>
                  <a:pt x="495" y="1055"/>
                </a:cubicBezTo>
                <a:cubicBezTo>
                  <a:pt x="534" y="1055"/>
                  <a:pt x="571" y="1043"/>
                  <a:pt x="602" y="1020"/>
                </a:cubicBezTo>
                <a:cubicBezTo>
                  <a:pt x="610" y="1072"/>
                  <a:pt x="640" y="1116"/>
                  <a:pt x="681" y="1143"/>
                </a:cubicBezTo>
                <a:lnTo>
                  <a:pt x="681" y="1514"/>
                </a:lnTo>
                <a:lnTo>
                  <a:pt x="498" y="1331"/>
                </a:lnTo>
                <a:cubicBezTo>
                  <a:pt x="459" y="1292"/>
                  <a:pt x="396" y="1292"/>
                  <a:pt x="357" y="1331"/>
                </a:cubicBezTo>
                <a:cubicBezTo>
                  <a:pt x="318" y="1370"/>
                  <a:pt x="318" y="1433"/>
                  <a:pt x="357" y="1472"/>
                </a:cubicBezTo>
                <a:lnTo>
                  <a:pt x="540" y="1656"/>
                </a:lnTo>
                <a:lnTo>
                  <a:pt x="227" y="1656"/>
                </a:lnTo>
                <a:cubicBezTo>
                  <a:pt x="198" y="1656"/>
                  <a:pt x="171" y="1668"/>
                  <a:pt x="152" y="1690"/>
                </a:cubicBezTo>
                <a:cubicBezTo>
                  <a:pt x="133" y="1711"/>
                  <a:pt x="124" y="1740"/>
                  <a:pt x="128" y="1769"/>
                </a:cubicBezTo>
                <a:lnTo>
                  <a:pt x="242" y="2643"/>
                </a:lnTo>
                <a:lnTo>
                  <a:pt x="100" y="2643"/>
                </a:lnTo>
                <a:cubicBezTo>
                  <a:pt x="45" y="2643"/>
                  <a:pt x="0" y="2688"/>
                  <a:pt x="0" y="2743"/>
                </a:cubicBezTo>
                <a:cubicBezTo>
                  <a:pt x="0" y="2798"/>
                  <a:pt x="45" y="2843"/>
                  <a:pt x="100" y="2843"/>
                </a:cubicBezTo>
                <a:lnTo>
                  <a:pt x="356" y="2843"/>
                </a:lnTo>
                <a:lnTo>
                  <a:pt x="1207" y="2843"/>
                </a:lnTo>
                <a:lnTo>
                  <a:pt x="1463" y="2843"/>
                </a:lnTo>
                <a:cubicBezTo>
                  <a:pt x="1518" y="2843"/>
                  <a:pt x="1563" y="2798"/>
                  <a:pt x="1563" y="2743"/>
                </a:cubicBezTo>
                <a:cubicBezTo>
                  <a:pt x="1563" y="2688"/>
                  <a:pt x="1518" y="2643"/>
                  <a:pt x="1463" y="2643"/>
                </a:cubicBezTo>
                <a:close/>
                <a:moveTo>
                  <a:pt x="538" y="587"/>
                </a:moveTo>
                <a:cubicBezTo>
                  <a:pt x="538" y="452"/>
                  <a:pt x="647" y="343"/>
                  <a:pt x="781" y="343"/>
                </a:cubicBezTo>
                <a:cubicBezTo>
                  <a:pt x="916" y="343"/>
                  <a:pt x="1025" y="452"/>
                  <a:pt x="1025" y="587"/>
                </a:cubicBezTo>
                <a:cubicBezTo>
                  <a:pt x="1025" y="721"/>
                  <a:pt x="916" y="830"/>
                  <a:pt x="781" y="830"/>
                </a:cubicBezTo>
                <a:cubicBezTo>
                  <a:pt x="647" y="830"/>
                  <a:pt x="538" y="721"/>
                  <a:pt x="538" y="587"/>
                </a:cubicBezTo>
                <a:close/>
              </a:path>
            </a:pathLst>
          </a:custGeom>
          <a:solidFill>
            <a:schemeClr val="accent1"/>
          </a:solidFill>
          <a:ln>
            <a:noFill/>
          </a:ln>
        </p:spPr>
      </p:sp>
      <p:sp>
        <p:nvSpPr>
          <p:cNvPr id="35" name="aquarium_338569"/>
          <p:cNvSpPr>
            <a:spLocks noChangeAspect="1"/>
          </p:cNvSpPr>
          <p:nvPr/>
        </p:nvSpPr>
        <p:spPr bwMode="auto">
          <a:xfrm>
            <a:off x="6072462" y="2057067"/>
            <a:ext cx="609685" cy="518065"/>
          </a:xfrm>
          <a:custGeom>
            <a:avLst/>
            <a:gdLst>
              <a:gd name="connsiteX0" fmla="*/ 445263 w 607639"/>
              <a:gd name="connsiteY0" fmla="*/ 399471 h 516327"/>
              <a:gd name="connsiteX1" fmla="*/ 503488 w 607639"/>
              <a:gd name="connsiteY1" fmla="*/ 399471 h 516327"/>
              <a:gd name="connsiteX2" fmla="*/ 516397 w 607639"/>
              <a:gd name="connsiteY2" fmla="*/ 412340 h 516327"/>
              <a:gd name="connsiteX3" fmla="*/ 503488 w 607639"/>
              <a:gd name="connsiteY3" fmla="*/ 425298 h 516327"/>
              <a:gd name="connsiteX4" fmla="*/ 445263 w 607639"/>
              <a:gd name="connsiteY4" fmla="*/ 425298 h 516327"/>
              <a:gd name="connsiteX5" fmla="*/ 432354 w 607639"/>
              <a:gd name="connsiteY5" fmla="*/ 412340 h 516327"/>
              <a:gd name="connsiteX6" fmla="*/ 445263 w 607639"/>
              <a:gd name="connsiteY6" fmla="*/ 399471 h 516327"/>
              <a:gd name="connsiteX7" fmla="*/ 390804 w 607639"/>
              <a:gd name="connsiteY7" fmla="*/ 399471 h 516327"/>
              <a:gd name="connsiteX8" fmla="*/ 393390 w 607639"/>
              <a:gd name="connsiteY8" fmla="*/ 399471 h 516327"/>
              <a:gd name="connsiteX9" fmla="*/ 406316 w 607639"/>
              <a:gd name="connsiteY9" fmla="*/ 412340 h 516327"/>
              <a:gd name="connsiteX10" fmla="*/ 393390 w 607639"/>
              <a:gd name="connsiteY10" fmla="*/ 425298 h 516327"/>
              <a:gd name="connsiteX11" fmla="*/ 390804 w 607639"/>
              <a:gd name="connsiteY11" fmla="*/ 425298 h 516327"/>
              <a:gd name="connsiteX12" fmla="*/ 377878 w 607639"/>
              <a:gd name="connsiteY12" fmla="*/ 412340 h 516327"/>
              <a:gd name="connsiteX13" fmla="*/ 390804 w 607639"/>
              <a:gd name="connsiteY13" fmla="*/ 399471 h 516327"/>
              <a:gd name="connsiteX14" fmla="*/ 259175 w 607639"/>
              <a:gd name="connsiteY14" fmla="*/ 391103 h 516327"/>
              <a:gd name="connsiteX15" fmla="*/ 209514 w 607639"/>
              <a:gd name="connsiteY15" fmla="*/ 412339 h 516327"/>
              <a:gd name="connsiteX16" fmla="*/ 259175 w 607639"/>
              <a:gd name="connsiteY16" fmla="*/ 433664 h 516327"/>
              <a:gd name="connsiteX17" fmla="*/ 308748 w 607639"/>
              <a:gd name="connsiteY17" fmla="*/ 412339 h 516327"/>
              <a:gd name="connsiteX18" fmla="*/ 259175 w 607639"/>
              <a:gd name="connsiteY18" fmla="*/ 391103 h 516327"/>
              <a:gd name="connsiteX19" fmla="*/ 259175 w 607639"/>
              <a:gd name="connsiteY19" fmla="*/ 365246 h 516327"/>
              <a:gd name="connsiteX20" fmla="*/ 337317 w 607639"/>
              <a:gd name="connsiteY20" fmla="*/ 403809 h 516327"/>
              <a:gd name="connsiteX21" fmla="*/ 337317 w 607639"/>
              <a:gd name="connsiteY21" fmla="*/ 420958 h 516327"/>
              <a:gd name="connsiteX22" fmla="*/ 259175 w 607639"/>
              <a:gd name="connsiteY22" fmla="*/ 459521 h 516327"/>
              <a:gd name="connsiteX23" fmla="*/ 189756 w 607639"/>
              <a:gd name="connsiteY23" fmla="*/ 429399 h 516327"/>
              <a:gd name="connsiteX24" fmla="*/ 162166 w 607639"/>
              <a:gd name="connsiteY24" fmla="*/ 450724 h 516327"/>
              <a:gd name="connsiteX25" fmla="*/ 154245 w 607639"/>
              <a:gd name="connsiteY25" fmla="*/ 453390 h 516327"/>
              <a:gd name="connsiteX26" fmla="*/ 144010 w 607639"/>
              <a:gd name="connsiteY26" fmla="*/ 448414 h 516327"/>
              <a:gd name="connsiteX27" fmla="*/ 146324 w 607639"/>
              <a:gd name="connsiteY27" fmla="*/ 430288 h 516327"/>
              <a:gd name="connsiteX28" fmla="*/ 169553 w 607639"/>
              <a:gd name="connsiteY28" fmla="*/ 412339 h 516327"/>
              <a:gd name="connsiteX29" fmla="*/ 146324 w 607639"/>
              <a:gd name="connsiteY29" fmla="*/ 394479 h 516327"/>
              <a:gd name="connsiteX30" fmla="*/ 144010 w 607639"/>
              <a:gd name="connsiteY30" fmla="*/ 376353 h 516327"/>
              <a:gd name="connsiteX31" fmla="*/ 162166 w 607639"/>
              <a:gd name="connsiteY31" fmla="*/ 374043 h 516327"/>
              <a:gd name="connsiteX32" fmla="*/ 189756 w 607639"/>
              <a:gd name="connsiteY32" fmla="*/ 395368 h 516327"/>
              <a:gd name="connsiteX33" fmla="*/ 259175 w 607639"/>
              <a:gd name="connsiteY33" fmla="*/ 365246 h 516327"/>
              <a:gd name="connsiteX34" fmla="*/ 142838 w 607639"/>
              <a:gd name="connsiteY34" fmla="*/ 268925 h 516327"/>
              <a:gd name="connsiteX35" fmla="*/ 200974 w 607639"/>
              <a:gd name="connsiteY35" fmla="*/ 268925 h 516327"/>
              <a:gd name="connsiteX36" fmla="*/ 213883 w 607639"/>
              <a:gd name="connsiteY36" fmla="*/ 281794 h 516327"/>
              <a:gd name="connsiteX37" fmla="*/ 200974 w 607639"/>
              <a:gd name="connsiteY37" fmla="*/ 294752 h 516327"/>
              <a:gd name="connsiteX38" fmla="*/ 142838 w 607639"/>
              <a:gd name="connsiteY38" fmla="*/ 294752 h 516327"/>
              <a:gd name="connsiteX39" fmla="*/ 129840 w 607639"/>
              <a:gd name="connsiteY39" fmla="*/ 281794 h 516327"/>
              <a:gd name="connsiteX40" fmla="*/ 142838 w 607639"/>
              <a:gd name="connsiteY40" fmla="*/ 268925 h 516327"/>
              <a:gd name="connsiteX41" fmla="*/ 88290 w 607639"/>
              <a:gd name="connsiteY41" fmla="*/ 268925 h 516327"/>
              <a:gd name="connsiteX42" fmla="*/ 90876 w 607639"/>
              <a:gd name="connsiteY42" fmla="*/ 268925 h 516327"/>
              <a:gd name="connsiteX43" fmla="*/ 103802 w 607639"/>
              <a:gd name="connsiteY43" fmla="*/ 281794 h 516327"/>
              <a:gd name="connsiteX44" fmla="*/ 90876 w 607639"/>
              <a:gd name="connsiteY44" fmla="*/ 294752 h 516327"/>
              <a:gd name="connsiteX45" fmla="*/ 88290 w 607639"/>
              <a:gd name="connsiteY45" fmla="*/ 294752 h 516327"/>
              <a:gd name="connsiteX46" fmla="*/ 75364 w 607639"/>
              <a:gd name="connsiteY46" fmla="*/ 281794 h 516327"/>
              <a:gd name="connsiteX47" fmla="*/ 88290 w 607639"/>
              <a:gd name="connsiteY47" fmla="*/ 268925 h 516327"/>
              <a:gd name="connsiteX48" fmla="*/ 389933 w 607639"/>
              <a:gd name="connsiteY48" fmla="*/ 260558 h 516327"/>
              <a:gd name="connsiteX49" fmla="*/ 340361 w 607639"/>
              <a:gd name="connsiteY49" fmla="*/ 281883 h 516327"/>
              <a:gd name="connsiteX50" fmla="*/ 389933 w 607639"/>
              <a:gd name="connsiteY50" fmla="*/ 303119 h 516327"/>
              <a:gd name="connsiteX51" fmla="*/ 439506 w 607639"/>
              <a:gd name="connsiteY51" fmla="*/ 281794 h 516327"/>
              <a:gd name="connsiteX52" fmla="*/ 389933 w 607639"/>
              <a:gd name="connsiteY52" fmla="*/ 260558 h 516327"/>
              <a:gd name="connsiteX53" fmla="*/ 389933 w 607639"/>
              <a:gd name="connsiteY53" fmla="*/ 234701 h 516327"/>
              <a:gd name="connsiteX54" fmla="*/ 468075 w 607639"/>
              <a:gd name="connsiteY54" fmla="*/ 273264 h 516327"/>
              <a:gd name="connsiteX55" fmla="*/ 468075 w 607639"/>
              <a:gd name="connsiteY55" fmla="*/ 290413 h 516327"/>
              <a:gd name="connsiteX56" fmla="*/ 389933 w 607639"/>
              <a:gd name="connsiteY56" fmla="*/ 328976 h 516327"/>
              <a:gd name="connsiteX57" fmla="*/ 320514 w 607639"/>
              <a:gd name="connsiteY57" fmla="*/ 298854 h 516327"/>
              <a:gd name="connsiteX58" fmla="*/ 292924 w 607639"/>
              <a:gd name="connsiteY58" fmla="*/ 320179 h 516327"/>
              <a:gd name="connsiteX59" fmla="*/ 285003 w 607639"/>
              <a:gd name="connsiteY59" fmla="*/ 322845 h 516327"/>
              <a:gd name="connsiteX60" fmla="*/ 274768 w 607639"/>
              <a:gd name="connsiteY60" fmla="*/ 317869 h 516327"/>
              <a:gd name="connsiteX61" fmla="*/ 277082 w 607639"/>
              <a:gd name="connsiteY61" fmla="*/ 299743 h 516327"/>
              <a:gd name="connsiteX62" fmla="*/ 300311 w 607639"/>
              <a:gd name="connsiteY62" fmla="*/ 281794 h 516327"/>
              <a:gd name="connsiteX63" fmla="*/ 277082 w 607639"/>
              <a:gd name="connsiteY63" fmla="*/ 263934 h 516327"/>
              <a:gd name="connsiteX64" fmla="*/ 274768 w 607639"/>
              <a:gd name="connsiteY64" fmla="*/ 245808 h 516327"/>
              <a:gd name="connsiteX65" fmla="*/ 292924 w 607639"/>
              <a:gd name="connsiteY65" fmla="*/ 243498 h 516327"/>
              <a:gd name="connsiteX66" fmla="*/ 320514 w 607639"/>
              <a:gd name="connsiteY66" fmla="*/ 264823 h 516327"/>
              <a:gd name="connsiteX67" fmla="*/ 389933 w 607639"/>
              <a:gd name="connsiteY67" fmla="*/ 234701 h 516327"/>
              <a:gd name="connsiteX68" fmla="*/ 129236 w 607639"/>
              <a:gd name="connsiteY68" fmla="*/ 180848 h 516327"/>
              <a:gd name="connsiteX69" fmla="*/ 106272 w 607639"/>
              <a:gd name="connsiteY69" fmla="*/ 187069 h 516327"/>
              <a:gd name="connsiteX70" fmla="*/ 71115 w 607639"/>
              <a:gd name="connsiteY70" fmla="*/ 196311 h 516327"/>
              <a:gd name="connsiteX71" fmla="*/ 35958 w 607639"/>
              <a:gd name="connsiteY71" fmla="*/ 187069 h 516327"/>
              <a:gd name="connsiteX72" fmla="*/ 25812 w 607639"/>
              <a:gd name="connsiteY72" fmla="*/ 182536 h 516327"/>
              <a:gd name="connsiteX73" fmla="*/ 25812 w 607639"/>
              <a:gd name="connsiteY73" fmla="*/ 490555 h 516327"/>
              <a:gd name="connsiteX74" fmla="*/ 581738 w 607639"/>
              <a:gd name="connsiteY74" fmla="*/ 490555 h 516327"/>
              <a:gd name="connsiteX75" fmla="*/ 581738 w 607639"/>
              <a:gd name="connsiteY75" fmla="*/ 182536 h 516327"/>
              <a:gd name="connsiteX76" fmla="*/ 571681 w 607639"/>
              <a:gd name="connsiteY76" fmla="*/ 187069 h 516327"/>
              <a:gd name="connsiteX77" fmla="*/ 536524 w 607639"/>
              <a:gd name="connsiteY77" fmla="*/ 196311 h 516327"/>
              <a:gd name="connsiteX78" fmla="*/ 501367 w 607639"/>
              <a:gd name="connsiteY78" fmla="*/ 187069 h 516327"/>
              <a:gd name="connsiteX79" fmla="*/ 478314 w 607639"/>
              <a:gd name="connsiteY79" fmla="*/ 180848 h 516327"/>
              <a:gd name="connsiteX80" fmla="*/ 455351 w 607639"/>
              <a:gd name="connsiteY80" fmla="*/ 187069 h 516327"/>
              <a:gd name="connsiteX81" fmla="*/ 420194 w 607639"/>
              <a:gd name="connsiteY81" fmla="*/ 196311 h 516327"/>
              <a:gd name="connsiteX82" fmla="*/ 384948 w 607639"/>
              <a:gd name="connsiteY82" fmla="*/ 187069 h 516327"/>
              <a:gd name="connsiteX83" fmla="*/ 361984 w 607639"/>
              <a:gd name="connsiteY83" fmla="*/ 180848 h 516327"/>
              <a:gd name="connsiteX84" fmla="*/ 338932 w 607639"/>
              <a:gd name="connsiteY84" fmla="*/ 187069 h 516327"/>
              <a:gd name="connsiteX85" fmla="*/ 303775 w 607639"/>
              <a:gd name="connsiteY85" fmla="*/ 196311 h 516327"/>
              <a:gd name="connsiteX86" fmla="*/ 268618 w 607639"/>
              <a:gd name="connsiteY86" fmla="*/ 187069 h 516327"/>
              <a:gd name="connsiteX87" fmla="*/ 245655 w 607639"/>
              <a:gd name="connsiteY87" fmla="*/ 180848 h 516327"/>
              <a:gd name="connsiteX88" fmla="*/ 222602 w 607639"/>
              <a:gd name="connsiteY88" fmla="*/ 187069 h 516327"/>
              <a:gd name="connsiteX89" fmla="*/ 187445 w 607639"/>
              <a:gd name="connsiteY89" fmla="*/ 196311 h 516327"/>
              <a:gd name="connsiteX90" fmla="*/ 152288 w 607639"/>
              <a:gd name="connsiteY90" fmla="*/ 187069 h 516327"/>
              <a:gd name="connsiteX91" fmla="*/ 129236 w 607639"/>
              <a:gd name="connsiteY91" fmla="*/ 180848 h 516327"/>
              <a:gd name="connsiteX92" fmla="*/ 25901 w 607639"/>
              <a:gd name="connsiteY92" fmla="*/ 109753 h 516327"/>
              <a:gd name="connsiteX93" fmla="*/ 25901 w 607639"/>
              <a:gd name="connsiteY93" fmla="*/ 156053 h 516327"/>
              <a:gd name="connsiteX94" fmla="*/ 25812 w 607639"/>
              <a:gd name="connsiteY94" fmla="*/ 156053 h 516327"/>
              <a:gd name="connsiteX95" fmla="*/ 48063 w 607639"/>
              <a:gd name="connsiteY95" fmla="*/ 164318 h 516327"/>
              <a:gd name="connsiteX96" fmla="*/ 71115 w 607639"/>
              <a:gd name="connsiteY96" fmla="*/ 170539 h 516327"/>
              <a:gd name="connsiteX97" fmla="*/ 94079 w 607639"/>
              <a:gd name="connsiteY97" fmla="*/ 164318 h 516327"/>
              <a:gd name="connsiteX98" fmla="*/ 129236 w 607639"/>
              <a:gd name="connsiteY98" fmla="*/ 154987 h 516327"/>
              <a:gd name="connsiteX99" fmla="*/ 164482 w 607639"/>
              <a:gd name="connsiteY99" fmla="*/ 164318 h 516327"/>
              <a:gd name="connsiteX100" fmla="*/ 187445 w 607639"/>
              <a:gd name="connsiteY100" fmla="*/ 170539 h 516327"/>
              <a:gd name="connsiteX101" fmla="*/ 210497 w 607639"/>
              <a:gd name="connsiteY101" fmla="*/ 164318 h 516327"/>
              <a:gd name="connsiteX102" fmla="*/ 245655 w 607639"/>
              <a:gd name="connsiteY102" fmla="*/ 154987 h 516327"/>
              <a:gd name="connsiteX103" fmla="*/ 280812 w 607639"/>
              <a:gd name="connsiteY103" fmla="*/ 164318 h 516327"/>
              <a:gd name="connsiteX104" fmla="*/ 303775 w 607639"/>
              <a:gd name="connsiteY104" fmla="*/ 170539 h 516327"/>
              <a:gd name="connsiteX105" fmla="*/ 326827 w 607639"/>
              <a:gd name="connsiteY105" fmla="*/ 164318 h 516327"/>
              <a:gd name="connsiteX106" fmla="*/ 361984 w 607639"/>
              <a:gd name="connsiteY106" fmla="*/ 154987 h 516327"/>
              <a:gd name="connsiteX107" fmla="*/ 397142 w 607639"/>
              <a:gd name="connsiteY107" fmla="*/ 164318 h 516327"/>
              <a:gd name="connsiteX108" fmla="*/ 420194 w 607639"/>
              <a:gd name="connsiteY108" fmla="*/ 170539 h 516327"/>
              <a:gd name="connsiteX109" fmla="*/ 443157 w 607639"/>
              <a:gd name="connsiteY109" fmla="*/ 164318 h 516327"/>
              <a:gd name="connsiteX110" fmla="*/ 478314 w 607639"/>
              <a:gd name="connsiteY110" fmla="*/ 154987 h 516327"/>
              <a:gd name="connsiteX111" fmla="*/ 513471 w 607639"/>
              <a:gd name="connsiteY111" fmla="*/ 164318 h 516327"/>
              <a:gd name="connsiteX112" fmla="*/ 536524 w 607639"/>
              <a:gd name="connsiteY112" fmla="*/ 170539 h 516327"/>
              <a:gd name="connsiteX113" fmla="*/ 559487 w 607639"/>
              <a:gd name="connsiteY113" fmla="*/ 164318 h 516327"/>
              <a:gd name="connsiteX114" fmla="*/ 581738 w 607639"/>
              <a:gd name="connsiteY114" fmla="*/ 156053 h 516327"/>
              <a:gd name="connsiteX115" fmla="*/ 581738 w 607639"/>
              <a:gd name="connsiteY115" fmla="*/ 109753 h 516327"/>
              <a:gd name="connsiteX116" fmla="*/ 87225 w 607639"/>
              <a:gd name="connsiteY116" fmla="*/ 25861 h 516327"/>
              <a:gd name="connsiteX117" fmla="*/ 87225 w 607639"/>
              <a:gd name="connsiteY117" fmla="*/ 83892 h 516327"/>
              <a:gd name="connsiteX118" fmla="*/ 520325 w 607639"/>
              <a:gd name="connsiteY118" fmla="*/ 83892 h 516327"/>
              <a:gd name="connsiteX119" fmla="*/ 520325 w 607639"/>
              <a:gd name="connsiteY119" fmla="*/ 25861 h 516327"/>
              <a:gd name="connsiteX120" fmla="*/ 74319 w 607639"/>
              <a:gd name="connsiteY120" fmla="*/ 0 h 516327"/>
              <a:gd name="connsiteX121" fmla="*/ 533320 w 607639"/>
              <a:gd name="connsiteY121" fmla="*/ 0 h 516327"/>
              <a:gd name="connsiteX122" fmla="*/ 546225 w 607639"/>
              <a:gd name="connsiteY122" fmla="*/ 12975 h 516327"/>
              <a:gd name="connsiteX123" fmla="*/ 546225 w 607639"/>
              <a:gd name="connsiteY123" fmla="*/ 83892 h 516327"/>
              <a:gd name="connsiteX124" fmla="*/ 594644 w 607639"/>
              <a:gd name="connsiteY124" fmla="*/ 83892 h 516327"/>
              <a:gd name="connsiteX125" fmla="*/ 607639 w 607639"/>
              <a:gd name="connsiteY125" fmla="*/ 96867 h 516327"/>
              <a:gd name="connsiteX126" fmla="*/ 607639 w 607639"/>
              <a:gd name="connsiteY126" fmla="*/ 503441 h 516327"/>
              <a:gd name="connsiteX127" fmla="*/ 594644 w 607639"/>
              <a:gd name="connsiteY127" fmla="*/ 516327 h 516327"/>
              <a:gd name="connsiteX128" fmla="*/ 12906 w 607639"/>
              <a:gd name="connsiteY128" fmla="*/ 516327 h 516327"/>
              <a:gd name="connsiteX129" fmla="*/ 0 w 607639"/>
              <a:gd name="connsiteY129" fmla="*/ 503441 h 516327"/>
              <a:gd name="connsiteX130" fmla="*/ 0 w 607639"/>
              <a:gd name="connsiteY130" fmla="*/ 96867 h 516327"/>
              <a:gd name="connsiteX131" fmla="*/ 12906 w 607639"/>
              <a:gd name="connsiteY131" fmla="*/ 83892 h 516327"/>
              <a:gd name="connsiteX132" fmla="*/ 61414 w 607639"/>
              <a:gd name="connsiteY132" fmla="*/ 83892 h 516327"/>
              <a:gd name="connsiteX133" fmla="*/ 61414 w 607639"/>
              <a:gd name="connsiteY133" fmla="*/ 12975 h 516327"/>
              <a:gd name="connsiteX134" fmla="*/ 74319 w 607639"/>
              <a:gd name="connsiteY134" fmla="*/ 0 h 51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07639" h="516327">
                <a:moveTo>
                  <a:pt x="445263" y="399471"/>
                </a:moveTo>
                <a:lnTo>
                  <a:pt x="503488" y="399471"/>
                </a:lnTo>
                <a:cubicBezTo>
                  <a:pt x="510610" y="399471"/>
                  <a:pt x="516397" y="405240"/>
                  <a:pt x="516397" y="412340"/>
                </a:cubicBezTo>
                <a:cubicBezTo>
                  <a:pt x="516397" y="419529"/>
                  <a:pt x="510610" y="425298"/>
                  <a:pt x="503488" y="425298"/>
                </a:cubicBezTo>
                <a:lnTo>
                  <a:pt x="445263" y="425298"/>
                </a:lnTo>
                <a:cubicBezTo>
                  <a:pt x="438141" y="425298"/>
                  <a:pt x="432354" y="419529"/>
                  <a:pt x="432354" y="412340"/>
                </a:cubicBezTo>
                <a:cubicBezTo>
                  <a:pt x="432354" y="405240"/>
                  <a:pt x="438141" y="399471"/>
                  <a:pt x="445263" y="399471"/>
                </a:cubicBezTo>
                <a:close/>
                <a:moveTo>
                  <a:pt x="390804" y="399471"/>
                </a:moveTo>
                <a:lnTo>
                  <a:pt x="393390" y="399471"/>
                </a:lnTo>
                <a:cubicBezTo>
                  <a:pt x="400521" y="399471"/>
                  <a:pt x="406316" y="405240"/>
                  <a:pt x="406316" y="412340"/>
                </a:cubicBezTo>
                <a:cubicBezTo>
                  <a:pt x="406316" y="419529"/>
                  <a:pt x="400521" y="425298"/>
                  <a:pt x="393390" y="425298"/>
                </a:cubicBezTo>
                <a:lnTo>
                  <a:pt x="390804" y="425298"/>
                </a:lnTo>
                <a:cubicBezTo>
                  <a:pt x="383673" y="425298"/>
                  <a:pt x="377878" y="419529"/>
                  <a:pt x="377878" y="412340"/>
                </a:cubicBezTo>
                <a:cubicBezTo>
                  <a:pt x="377878" y="405240"/>
                  <a:pt x="383673" y="399471"/>
                  <a:pt x="390804" y="399471"/>
                </a:cubicBezTo>
                <a:close/>
                <a:moveTo>
                  <a:pt x="259175" y="391103"/>
                </a:moveTo>
                <a:cubicBezTo>
                  <a:pt x="238795" y="391103"/>
                  <a:pt x="220194" y="403542"/>
                  <a:pt x="209514" y="412339"/>
                </a:cubicBezTo>
                <a:cubicBezTo>
                  <a:pt x="220194" y="421225"/>
                  <a:pt x="238795" y="433664"/>
                  <a:pt x="259175" y="433664"/>
                </a:cubicBezTo>
                <a:cubicBezTo>
                  <a:pt x="279467" y="433664"/>
                  <a:pt x="298068" y="421225"/>
                  <a:pt x="308748" y="412339"/>
                </a:cubicBezTo>
                <a:cubicBezTo>
                  <a:pt x="298157" y="403542"/>
                  <a:pt x="279556" y="391103"/>
                  <a:pt x="259175" y="391103"/>
                </a:cubicBezTo>
                <a:close/>
                <a:moveTo>
                  <a:pt x="259175" y="365246"/>
                </a:moveTo>
                <a:cubicBezTo>
                  <a:pt x="302251" y="365246"/>
                  <a:pt x="335893" y="402210"/>
                  <a:pt x="337317" y="403809"/>
                </a:cubicBezTo>
                <a:cubicBezTo>
                  <a:pt x="341678" y="408696"/>
                  <a:pt x="341678" y="416071"/>
                  <a:pt x="337317" y="420958"/>
                </a:cubicBezTo>
                <a:cubicBezTo>
                  <a:pt x="335893" y="422557"/>
                  <a:pt x="302251" y="459521"/>
                  <a:pt x="259175" y="459521"/>
                </a:cubicBezTo>
                <a:cubicBezTo>
                  <a:pt x="228471" y="459521"/>
                  <a:pt x="202572" y="440773"/>
                  <a:pt x="189756" y="429399"/>
                </a:cubicBezTo>
                <a:lnTo>
                  <a:pt x="162166" y="450724"/>
                </a:lnTo>
                <a:cubicBezTo>
                  <a:pt x="159852" y="452501"/>
                  <a:pt x="157004" y="453390"/>
                  <a:pt x="154245" y="453390"/>
                </a:cubicBezTo>
                <a:cubicBezTo>
                  <a:pt x="150418" y="453390"/>
                  <a:pt x="146591" y="451702"/>
                  <a:pt x="144010" y="448414"/>
                </a:cubicBezTo>
                <a:cubicBezTo>
                  <a:pt x="139649" y="442727"/>
                  <a:pt x="140717" y="434642"/>
                  <a:pt x="146324" y="430288"/>
                </a:cubicBezTo>
                <a:lnTo>
                  <a:pt x="169553" y="412339"/>
                </a:lnTo>
                <a:lnTo>
                  <a:pt x="146324" y="394479"/>
                </a:lnTo>
                <a:cubicBezTo>
                  <a:pt x="140717" y="390125"/>
                  <a:pt x="139649" y="381951"/>
                  <a:pt x="144010" y="376353"/>
                </a:cubicBezTo>
                <a:cubicBezTo>
                  <a:pt x="148460" y="370755"/>
                  <a:pt x="156559" y="369689"/>
                  <a:pt x="162166" y="374043"/>
                </a:cubicBezTo>
                <a:lnTo>
                  <a:pt x="189756" y="395368"/>
                </a:lnTo>
                <a:cubicBezTo>
                  <a:pt x="202572" y="383994"/>
                  <a:pt x="228471" y="365246"/>
                  <a:pt x="259175" y="365246"/>
                </a:cubicBezTo>
                <a:close/>
                <a:moveTo>
                  <a:pt x="142838" y="268925"/>
                </a:moveTo>
                <a:lnTo>
                  <a:pt x="200974" y="268925"/>
                </a:lnTo>
                <a:cubicBezTo>
                  <a:pt x="208096" y="268925"/>
                  <a:pt x="213883" y="274694"/>
                  <a:pt x="213883" y="281794"/>
                </a:cubicBezTo>
                <a:cubicBezTo>
                  <a:pt x="213883" y="288983"/>
                  <a:pt x="208096" y="294752"/>
                  <a:pt x="200974" y="294752"/>
                </a:cubicBezTo>
                <a:lnTo>
                  <a:pt x="142838" y="294752"/>
                </a:lnTo>
                <a:cubicBezTo>
                  <a:pt x="135627" y="294752"/>
                  <a:pt x="129840" y="288983"/>
                  <a:pt x="129840" y="281794"/>
                </a:cubicBezTo>
                <a:cubicBezTo>
                  <a:pt x="129840" y="274694"/>
                  <a:pt x="135627" y="268925"/>
                  <a:pt x="142838" y="268925"/>
                </a:cubicBezTo>
                <a:close/>
                <a:moveTo>
                  <a:pt x="88290" y="268925"/>
                </a:moveTo>
                <a:lnTo>
                  <a:pt x="90876" y="268925"/>
                </a:lnTo>
                <a:cubicBezTo>
                  <a:pt x="98007" y="268925"/>
                  <a:pt x="103802" y="274694"/>
                  <a:pt x="103802" y="281794"/>
                </a:cubicBezTo>
                <a:cubicBezTo>
                  <a:pt x="103802" y="288983"/>
                  <a:pt x="98007" y="294752"/>
                  <a:pt x="90876" y="294752"/>
                </a:cubicBezTo>
                <a:lnTo>
                  <a:pt x="88290" y="294752"/>
                </a:lnTo>
                <a:cubicBezTo>
                  <a:pt x="81159" y="294752"/>
                  <a:pt x="75364" y="288983"/>
                  <a:pt x="75364" y="281794"/>
                </a:cubicBezTo>
                <a:cubicBezTo>
                  <a:pt x="75364" y="274694"/>
                  <a:pt x="81159" y="268925"/>
                  <a:pt x="88290" y="268925"/>
                </a:cubicBezTo>
                <a:close/>
                <a:moveTo>
                  <a:pt x="389933" y="260558"/>
                </a:moveTo>
                <a:cubicBezTo>
                  <a:pt x="369642" y="260558"/>
                  <a:pt x="351041" y="272997"/>
                  <a:pt x="340361" y="281883"/>
                </a:cubicBezTo>
                <a:cubicBezTo>
                  <a:pt x="350952" y="290680"/>
                  <a:pt x="369553" y="303119"/>
                  <a:pt x="389933" y="303119"/>
                </a:cubicBezTo>
                <a:cubicBezTo>
                  <a:pt x="410225" y="303119"/>
                  <a:pt x="428826" y="290680"/>
                  <a:pt x="439506" y="281794"/>
                </a:cubicBezTo>
                <a:cubicBezTo>
                  <a:pt x="428915" y="272997"/>
                  <a:pt x="410314" y="260558"/>
                  <a:pt x="389933" y="260558"/>
                </a:cubicBezTo>
                <a:close/>
                <a:moveTo>
                  <a:pt x="389933" y="234701"/>
                </a:moveTo>
                <a:cubicBezTo>
                  <a:pt x="433009" y="234701"/>
                  <a:pt x="466651" y="271665"/>
                  <a:pt x="468075" y="273264"/>
                </a:cubicBezTo>
                <a:cubicBezTo>
                  <a:pt x="472436" y="278151"/>
                  <a:pt x="472436" y="285526"/>
                  <a:pt x="468075" y="290413"/>
                </a:cubicBezTo>
                <a:cubicBezTo>
                  <a:pt x="466651" y="292012"/>
                  <a:pt x="433009" y="328976"/>
                  <a:pt x="389933" y="328976"/>
                </a:cubicBezTo>
                <a:cubicBezTo>
                  <a:pt x="359229" y="328976"/>
                  <a:pt x="333330" y="310228"/>
                  <a:pt x="320514" y="298854"/>
                </a:cubicBezTo>
                <a:lnTo>
                  <a:pt x="292924" y="320179"/>
                </a:lnTo>
                <a:cubicBezTo>
                  <a:pt x="290610" y="321956"/>
                  <a:pt x="287762" y="322845"/>
                  <a:pt x="285003" y="322845"/>
                </a:cubicBezTo>
                <a:cubicBezTo>
                  <a:pt x="281176" y="322845"/>
                  <a:pt x="277349" y="321157"/>
                  <a:pt x="274768" y="317869"/>
                </a:cubicBezTo>
                <a:cubicBezTo>
                  <a:pt x="270407" y="312182"/>
                  <a:pt x="271475" y="304097"/>
                  <a:pt x="277082" y="299743"/>
                </a:cubicBezTo>
                <a:lnTo>
                  <a:pt x="300311" y="281794"/>
                </a:lnTo>
                <a:lnTo>
                  <a:pt x="277082" y="263934"/>
                </a:lnTo>
                <a:cubicBezTo>
                  <a:pt x="271475" y="259580"/>
                  <a:pt x="270407" y="251406"/>
                  <a:pt x="274768" y="245808"/>
                </a:cubicBezTo>
                <a:cubicBezTo>
                  <a:pt x="279218" y="240210"/>
                  <a:pt x="287317" y="239144"/>
                  <a:pt x="292924" y="243498"/>
                </a:cubicBezTo>
                <a:lnTo>
                  <a:pt x="320514" y="264823"/>
                </a:lnTo>
                <a:cubicBezTo>
                  <a:pt x="333330" y="253449"/>
                  <a:pt x="359229" y="234701"/>
                  <a:pt x="389933" y="234701"/>
                </a:cubicBezTo>
                <a:close/>
                <a:moveTo>
                  <a:pt x="129236" y="180848"/>
                </a:moveTo>
                <a:cubicBezTo>
                  <a:pt x="117932" y="180848"/>
                  <a:pt x="113037" y="183425"/>
                  <a:pt x="106272" y="187069"/>
                </a:cubicBezTo>
                <a:cubicBezTo>
                  <a:pt x="98529" y="191157"/>
                  <a:pt x="88916" y="196311"/>
                  <a:pt x="71115" y="196311"/>
                </a:cubicBezTo>
                <a:cubicBezTo>
                  <a:pt x="53314" y="196311"/>
                  <a:pt x="43702" y="191157"/>
                  <a:pt x="35958" y="187069"/>
                </a:cubicBezTo>
                <a:cubicBezTo>
                  <a:pt x="32487" y="185202"/>
                  <a:pt x="29461" y="183603"/>
                  <a:pt x="25812" y="182536"/>
                </a:cubicBezTo>
                <a:lnTo>
                  <a:pt x="25812" y="490555"/>
                </a:lnTo>
                <a:lnTo>
                  <a:pt x="581738" y="490555"/>
                </a:lnTo>
                <a:lnTo>
                  <a:pt x="581738" y="182536"/>
                </a:lnTo>
                <a:cubicBezTo>
                  <a:pt x="578178" y="183603"/>
                  <a:pt x="575152" y="185202"/>
                  <a:pt x="571681" y="187069"/>
                </a:cubicBezTo>
                <a:cubicBezTo>
                  <a:pt x="563937" y="191157"/>
                  <a:pt x="554236" y="196311"/>
                  <a:pt x="536524" y="196311"/>
                </a:cubicBezTo>
                <a:cubicBezTo>
                  <a:pt x="518723" y="196311"/>
                  <a:pt x="509110" y="191157"/>
                  <a:pt x="501367" y="187069"/>
                </a:cubicBezTo>
                <a:cubicBezTo>
                  <a:pt x="494513" y="183425"/>
                  <a:pt x="489618" y="180848"/>
                  <a:pt x="478314" y="180848"/>
                </a:cubicBezTo>
                <a:cubicBezTo>
                  <a:pt x="467011" y="180848"/>
                  <a:pt x="462115" y="183425"/>
                  <a:pt x="455351" y="187069"/>
                </a:cubicBezTo>
                <a:cubicBezTo>
                  <a:pt x="447608" y="191157"/>
                  <a:pt x="437906" y="196311"/>
                  <a:pt x="420194" y="196311"/>
                </a:cubicBezTo>
                <a:cubicBezTo>
                  <a:pt x="402393" y="196311"/>
                  <a:pt x="392691" y="191157"/>
                  <a:pt x="384948" y="187069"/>
                </a:cubicBezTo>
                <a:cubicBezTo>
                  <a:pt x="378183" y="183425"/>
                  <a:pt x="373288" y="180848"/>
                  <a:pt x="361984" y="180848"/>
                </a:cubicBezTo>
                <a:cubicBezTo>
                  <a:pt x="350681" y="180848"/>
                  <a:pt x="345786" y="183425"/>
                  <a:pt x="338932" y="187069"/>
                </a:cubicBezTo>
                <a:cubicBezTo>
                  <a:pt x="331189" y="191157"/>
                  <a:pt x="321576" y="196311"/>
                  <a:pt x="303775" y="196311"/>
                </a:cubicBezTo>
                <a:cubicBezTo>
                  <a:pt x="286063" y="196311"/>
                  <a:pt x="276361" y="191157"/>
                  <a:pt x="268618" y="187069"/>
                </a:cubicBezTo>
                <a:cubicBezTo>
                  <a:pt x="261854" y="183425"/>
                  <a:pt x="256958" y="180848"/>
                  <a:pt x="245655" y="180848"/>
                </a:cubicBezTo>
                <a:cubicBezTo>
                  <a:pt x="234351" y="180848"/>
                  <a:pt x="229367" y="183425"/>
                  <a:pt x="222602" y="187069"/>
                </a:cubicBezTo>
                <a:cubicBezTo>
                  <a:pt x="214859" y="191157"/>
                  <a:pt x="205246" y="196311"/>
                  <a:pt x="187445" y="196311"/>
                </a:cubicBezTo>
                <a:cubicBezTo>
                  <a:pt x="169644" y="196311"/>
                  <a:pt x="160031" y="191157"/>
                  <a:pt x="152288" y="187069"/>
                </a:cubicBezTo>
                <a:cubicBezTo>
                  <a:pt x="145524" y="183425"/>
                  <a:pt x="140628" y="180848"/>
                  <a:pt x="129236" y="180848"/>
                </a:cubicBezTo>
                <a:close/>
                <a:moveTo>
                  <a:pt x="25901" y="109753"/>
                </a:moveTo>
                <a:lnTo>
                  <a:pt x="25901" y="156053"/>
                </a:lnTo>
                <a:lnTo>
                  <a:pt x="25812" y="156053"/>
                </a:lnTo>
                <a:cubicBezTo>
                  <a:pt x="35869" y="157742"/>
                  <a:pt x="42456" y="161297"/>
                  <a:pt x="48063" y="164318"/>
                </a:cubicBezTo>
                <a:cubicBezTo>
                  <a:pt x="54916" y="167873"/>
                  <a:pt x="59812" y="170539"/>
                  <a:pt x="71115" y="170539"/>
                </a:cubicBezTo>
                <a:cubicBezTo>
                  <a:pt x="82419" y="170539"/>
                  <a:pt x="87314" y="167873"/>
                  <a:pt x="94079" y="164318"/>
                </a:cubicBezTo>
                <a:cubicBezTo>
                  <a:pt x="101822" y="160141"/>
                  <a:pt x="111524" y="154987"/>
                  <a:pt x="129236" y="154987"/>
                </a:cubicBezTo>
                <a:cubicBezTo>
                  <a:pt x="147037" y="154987"/>
                  <a:pt x="156738" y="160141"/>
                  <a:pt x="164482" y="164318"/>
                </a:cubicBezTo>
                <a:cubicBezTo>
                  <a:pt x="171246" y="167873"/>
                  <a:pt x="176141" y="170539"/>
                  <a:pt x="187445" y="170539"/>
                </a:cubicBezTo>
                <a:cubicBezTo>
                  <a:pt x="198749" y="170539"/>
                  <a:pt x="203644" y="167873"/>
                  <a:pt x="210497" y="164318"/>
                </a:cubicBezTo>
                <a:cubicBezTo>
                  <a:pt x="218241" y="160141"/>
                  <a:pt x="227854" y="154987"/>
                  <a:pt x="245655" y="154987"/>
                </a:cubicBezTo>
                <a:cubicBezTo>
                  <a:pt x="263367" y="154987"/>
                  <a:pt x="273068" y="160141"/>
                  <a:pt x="280812" y="164318"/>
                </a:cubicBezTo>
                <a:cubicBezTo>
                  <a:pt x="287576" y="167873"/>
                  <a:pt x="292471" y="170539"/>
                  <a:pt x="303775" y="170539"/>
                </a:cubicBezTo>
                <a:cubicBezTo>
                  <a:pt x="315079" y="170539"/>
                  <a:pt x="320063" y="167873"/>
                  <a:pt x="326827" y="164318"/>
                </a:cubicBezTo>
                <a:cubicBezTo>
                  <a:pt x="334571" y="160141"/>
                  <a:pt x="344183" y="154987"/>
                  <a:pt x="361984" y="154987"/>
                </a:cubicBezTo>
                <a:cubicBezTo>
                  <a:pt x="379696" y="154987"/>
                  <a:pt x="389398" y="160141"/>
                  <a:pt x="397142" y="164318"/>
                </a:cubicBezTo>
                <a:cubicBezTo>
                  <a:pt x="403906" y="167873"/>
                  <a:pt x="408801" y="170539"/>
                  <a:pt x="420194" y="170539"/>
                </a:cubicBezTo>
                <a:cubicBezTo>
                  <a:pt x="431498" y="170539"/>
                  <a:pt x="436393" y="167873"/>
                  <a:pt x="443157" y="164318"/>
                </a:cubicBezTo>
                <a:cubicBezTo>
                  <a:pt x="450901" y="160141"/>
                  <a:pt x="460513" y="154987"/>
                  <a:pt x="478314" y="154987"/>
                </a:cubicBezTo>
                <a:cubicBezTo>
                  <a:pt x="496115" y="154987"/>
                  <a:pt x="505728" y="160141"/>
                  <a:pt x="513471" y="164318"/>
                </a:cubicBezTo>
                <a:cubicBezTo>
                  <a:pt x="520325" y="167873"/>
                  <a:pt x="525220" y="170539"/>
                  <a:pt x="536524" y="170539"/>
                </a:cubicBezTo>
                <a:cubicBezTo>
                  <a:pt x="547827" y="170539"/>
                  <a:pt x="552723" y="167873"/>
                  <a:pt x="559487" y="164318"/>
                </a:cubicBezTo>
                <a:cubicBezTo>
                  <a:pt x="565094" y="161297"/>
                  <a:pt x="571770" y="157742"/>
                  <a:pt x="581738" y="156053"/>
                </a:cubicBezTo>
                <a:lnTo>
                  <a:pt x="581738" y="109753"/>
                </a:lnTo>
                <a:close/>
                <a:moveTo>
                  <a:pt x="87225" y="25861"/>
                </a:moveTo>
                <a:lnTo>
                  <a:pt x="87225" y="83892"/>
                </a:lnTo>
                <a:lnTo>
                  <a:pt x="520325" y="83892"/>
                </a:lnTo>
                <a:lnTo>
                  <a:pt x="520325" y="25861"/>
                </a:lnTo>
                <a:close/>
                <a:moveTo>
                  <a:pt x="74319" y="0"/>
                </a:moveTo>
                <a:lnTo>
                  <a:pt x="533320" y="0"/>
                </a:lnTo>
                <a:cubicBezTo>
                  <a:pt x="540440" y="0"/>
                  <a:pt x="546225" y="5776"/>
                  <a:pt x="546225" y="12975"/>
                </a:cubicBezTo>
                <a:lnTo>
                  <a:pt x="546225" y="83892"/>
                </a:lnTo>
                <a:lnTo>
                  <a:pt x="594644" y="83892"/>
                </a:lnTo>
                <a:cubicBezTo>
                  <a:pt x="601854" y="83892"/>
                  <a:pt x="607639" y="89757"/>
                  <a:pt x="607639" y="96867"/>
                </a:cubicBezTo>
                <a:lnTo>
                  <a:pt x="607639" y="503441"/>
                </a:lnTo>
                <a:cubicBezTo>
                  <a:pt x="607639" y="510551"/>
                  <a:pt x="601854" y="516327"/>
                  <a:pt x="594644" y="516327"/>
                </a:cubicBezTo>
                <a:lnTo>
                  <a:pt x="12906" y="516327"/>
                </a:lnTo>
                <a:cubicBezTo>
                  <a:pt x="5785" y="516327"/>
                  <a:pt x="0" y="510551"/>
                  <a:pt x="0" y="503441"/>
                </a:cubicBezTo>
                <a:lnTo>
                  <a:pt x="0" y="96867"/>
                </a:lnTo>
                <a:cubicBezTo>
                  <a:pt x="0" y="89757"/>
                  <a:pt x="5785" y="83892"/>
                  <a:pt x="12906" y="83892"/>
                </a:cubicBezTo>
                <a:lnTo>
                  <a:pt x="61414" y="83892"/>
                </a:lnTo>
                <a:lnTo>
                  <a:pt x="61414" y="12975"/>
                </a:lnTo>
                <a:cubicBezTo>
                  <a:pt x="61414" y="5776"/>
                  <a:pt x="67199" y="0"/>
                  <a:pt x="74319" y="0"/>
                </a:cubicBezTo>
                <a:close/>
              </a:path>
            </a:pathLst>
          </a:custGeom>
          <a:solidFill>
            <a:schemeClr val="accent1"/>
          </a:solidFill>
          <a:ln>
            <a:noFill/>
          </a:ln>
        </p:spPr>
      </p:sp>
      <p:sp>
        <p:nvSpPr>
          <p:cNvPr id="36" name="文本框 35"/>
          <p:cNvSpPr txBox="1"/>
          <p:nvPr/>
        </p:nvSpPr>
        <p:spPr>
          <a:xfrm>
            <a:off x="210931" y="1265495"/>
            <a:ext cx="8420398" cy="400110"/>
          </a:xfrm>
          <a:prstGeom prst="rect">
            <a:avLst/>
          </a:prstGeom>
          <a:noFill/>
        </p:spPr>
        <p:txBody>
          <a:bodyPr wrap="square" rtlCol="0">
            <a:spAutoFit/>
          </a:bodyPr>
          <a:lstStyle/>
          <a:p>
            <a:r>
              <a:rPr lang="zh-CN" altLang="en-US" sz="2000" dirty="0"/>
              <a:t>智能家庭托管</a:t>
            </a:r>
            <a:r>
              <a:rPr lang="zh-CN" altLang="en-US" sz="2000" dirty="0" smtClean="0"/>
              <a:t>系统可实现如下功能</a:t>
            </a:r>
            <a:endParaRPr lang="zh-CN" altLang="en-US" sz="2000" dirty="0">
              <a:latin typeface="华文楷体" panose="02010600040101010101" pitchFamily="2" charset="-122"/>
              <a:ea typeface="华文楷体" panose="02010600040101010101" pitchFamily="2" charset="-122"/>
            </a:endParaRPr>
          </a:p>
        </p:txBody>
      </p:sp>
      <p:sp>
        <p:nvSpPr>
          <p:cNvPr id="37" name="Rectangle 2"/>
          <p:cNvSpPr>
            <a:spLocks noGrp="1" noChangeArrowheads="1"/>
          </p:cNvSpPr>
          <p:nvPr>
            <p:ph type="title"/>
          </p:nvPr>
        </p:nvSpPr>
        <p:spPr>
          <a:xfrm>
            <a:off x="186801" y="132262"/>
            <a:ext cx="8686800" cy="1143000"/>
          </a:xfrm>
        </p:spPr>
        <p:txBody>
          <a:bodyPr/>
          <a:lstStyle/>
          <a:p>
            <a:r>
              <a:rPr lang="zh-CN" altLang="en-US" dirty="0"/>
              <a:t>项目概述</a:t>
            </a:r>
          </a:p>
        </p:txBody>
      </p:sp>
    </p:spTree>
    <p:extLst>
      <p:ext uri="{BB962C8B-B14F-4D97-AF65-F5344CB8AC3E}">
        <p14:creationId xmlns:p14="http://schemas.microsoft.com/office/powerpoint/2010/main" val="76014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lvl="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a:t>
            </a:r>
            <a:r>
              <a:rPr lang="zh-CN" altLang="en-US" dirty="0" smtClean="0">
                <a:solidFill>
                  <a:schemeClr val="bg1">
                    <a:lumMod val="75000"/>
                  </a:schemeClr>
                </a:solidFill>
              </a:rPr>
              <a:t>概述</a:t>
            </a:r>
            <a:endParaRPr lang="en-US" altLang="zh-CN" dirty="0" smtClean="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smtClean="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smtClean="0">
                <a:solidFill>
                  <a:schemeClr val="bg1">
                    <a:lumMod val="75000"/>
                  </a:schemeClr>
                </a:solidFill>
              </a:rPr>
              <a:t>设计</a:t>
            </a:r>
            <a:r>
              <a:rPr lang="zh-CN" altLang="en-US" dirty="0">
                <a:solidFill>
                  <a:schemeClr val="bg1">
                    <a:lumMod val="75000"/>
                  </a:schemeClr>
                </a:solidFill>
              </a:rPr>
              <a:t>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19319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Synopsys Default Templat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Synopsys Default Template" id="{369E2388-E056-45F9-A8B4-F865C10E3381}" vid="{125CD06B-9612-4521-8234-3C6487C9B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6505</TotalTime>
  <Words>1168</Words>
  <Application>Microsoft Office PowerPoint</Application>
  <PresentationFormat>全屏显示(4:3)</PresentationFormat>
  <Paragraphs>191</Paragraphs>
  <Slides>23</Slides>
  <Notes>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Hiragino Sans GB W3</vt:lpstr>
      <vt:lpstr>linea-ecommerce-10</vt:lpstr>
      <vt:lpstr>Roboto Condensed Light</vt:lpstr>
      <vt:lpstr>黑体</vt:lpstr>
      <vt:lpstr>华文楷体</vt:lpstr>
      <vt:lpstr>华文新魏</vt:lpstr>
      <vt:lpstr>宋体</vt:lpstr>
      <vt:lpstr>微软雅黑</vt:lpstr>
      <vt:lpstr>Arial</vt:lpstr>
      <vt:lpstr>Arial Black</vt:lpstr>
      <vt:lpstr>Calibri</vt:lpstr>
      <vt:lpstr>Impact</vt:lpstr>
      <vt:lpstr>Wingdings</vt:lpstr>
      <vt:lpstr>1_Synopsys Default Template</vt:lpstr>
      <vt:lpstr>PowerPoint 演示文稿</vt:lpstr>
      <vt:lpstr>基于ARC EM处理器的智能家庭托管系统</vt:lpstr>
      <vt:lpstr>Agenda</vt:lpstr>
      <vt:lpstr>Agenda</vt:lpstr>
      <vt:lpstr>项目概述</vt:lpstr>
      <vt:lpstr>项目概述</vt:lpstr>
      <vt:lpstr>项目概述</vt:lpstr>
      <vt:lpstr>项目概述</vt:lpstr>
      <vt:lpstr>Agenda</vt:lpstr>
      <vt:lpstr>难点与创新</vt:lpstr>
      <vt:lpstr>难点与创新</vt:lpstr>
      <vt:lpstr>Agenda</vt:lpstr>
      <vt:lpstr>设计实现  ——  硬件设计</vt:lpstr>
      <vt:lpstr>设计实现  ——  网络连接</vt:lpstr>
      <vt:lpstr>设计实现</vt:lpstr>
      <vt:lpstr>Agenda</vt:lpstr>
      <vt:lpstr>测试结果</vt:lpstr>
      <vt:lpstr>测试结果</vt:lpstr>
      <vt:lpstr>测试结果</vt:lpstr>
      <vt:lpstr>实物展示</vt:lpstr>
      <vt:lpstr>Agenda</vt:lpstr>
      <vt:lpstr>总结展望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Tu</dc:creator>
  <cp:lastModifiedBy>Wang Barry</cp:lastModifiedBy>
  <cp:revision>262</cp:revision>
  <dcterms:created xsi:type="dcterms:W3CDTF">2006-08-16T00:00:00Z</dcterms:created>
  <dcterms:modified xsi:type="dcterms:W3CDTF">2018-05-28T14:47:01Z</dcterms:modified>
</cp:coreProperties>
</file>